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5" r:id="rId1"/>
  </p:sldMasterIdLst>
  <p:notesMasterIdLst>
    <p:notesMasterId r:id="rId38"/>
  </p:notesMasterIdLst>
  <p:sldIdLst>
    <p:sldId id="256" r:id="rId2"/>
    <p:sldId id="333" r:id="rId3"/>
    <p:sldId id="296" r:id="rId4"/>
    <p:sldId id="290" r:id="rId5"/>
    <p:sldId id="325" r:id="rId6"/>
    <p:sldId id="257" r:id="rId7"/>
    <p:sldId id="284" r:id="rId8"/>
    <p:sldId id="292" r:id="rId9"/>
    <p:sldId id="309" r:id="rId10"/>
    <p:sldId id="262" r:id="rId11"/>
    <p:sldId id="260" r:id="rId12"/>
    <p:sldId id="305" r:id="rId13"/>
    <p:sldId id="268" r:id="rId14"/>
    <p:sldId id="267" r:id="rId15"/>
    <p:sldId id="317" r:id="rId16"/>
    <p:sldId id="334" r:id="rId17"/>
    <p:sldId id="321" r:id="rId18"/>
    <p:sldId id="339" r:id="rId19"/>
    <p:sldId id="340" r:id="rId20"/>
    <p:sldId id="341" r:id="rId21"/>
    <p:sldId id="342" r:id="rId22"/>
    <p:sldId id="343" r:id="rId23"/>
    <p:sldId id="326" r:id="rId24"/>
    <p:sldId id="329" r:id="rId25"/>
    <p:sldId id="327" r:id="rId26"/>
    <p:sldId id="328" r:id="rId27"/>
    <p:sldId id="330" r:id="rId28"/>
    <p:sldId id="324" r:id="rId29"/>
    <p:sldId id="331" r:id="rId30"/>
    <p:sldId id="332" r:id="rId31"/>
    <p:sldId id="336" r:id="rId32"/>
    <p:sldId id="294" r:id="rId33"/>
    <p:sldId id="335" r:id="rId34"/>
    <p:sldId id="289" r:id="rId35"/>
    <p:sldId id="337" r:id="rId36"/>
    <p:sldId id="291"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F4F"/>
    <a:srgbClr val="0000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4" autoAdjust="0"/>
    <p:restoredTop sz="94660"/>
  </p:normalViewPr>
  <p:slideViewPr>
    <p:cSldViewPr snapToGrid="0">
      <p:cViewPr varScale="1">
        <p:scale>
          <a:sx n="73" d="100"/>
          <a:sy n="73" d="100"/>
        </p:scale>
        <p:origin x="55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al__ma_Sayfas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Sayfa1!$B$1</c:f>
              <c:strCache>
                <c:ptCount val="1"/>
                <c:pt idx="0">
                  <c:v>Seri 1</c:v>
                </c:pt>
              </c:strCache>
            </c:strRef>
          </c:tx>
          <c:spPr>
            <a:solidFill>
              <a:srgbClr val="FF0000"/>
            </a:solidFill>
            <a:ln>
              <a:noFill/>
            </a:ln>
            <a:effectLst/>
            <a:sp3d/>
          </c:spPr>
          <c:invertIfNegative val="0"/>
          <c:cat>
            <c:strRef>
              <c:f>Sayfa1!$A$2:$A$6</c:f>
              <c:strCache>
                <c:ptCount val="5"/>
                <c:pt idx="0">
                  <c:v>Olgunluk Düzeyi 1</c:v>
                </c:pt>
                <c:pt idx="1">
                  <c:v>Olgunluk Düzeyi 2</c:v>
                </c:pt>
                <c:pt idx="2">
                  <c:v>Olgunluk Düzeyi 3</c:v>
                </c:pt>
                <c:pt idx="3">
                  <c:v>Olgunluk Düzeyi 4</c:v>
                </c:pt>
                <c:pt idx="4">
                  <c:v>Olgunluk Düzeyi 5</c:v>
                </c:pt>
              </c:strCache>
            </c:strRef>
          </c:cat>
          <c:val>
            <c:numRef>
              <c:f>Sayfa1!$B$2:$B$6</c:f>
              <c:numCache>
                <c:formatCode>General</c:formatCode>
                <c:ptCount val="5"/>
                <c:pt idx="0">
                  <c:v>1</c:v>
                </c:pt>
                <c:pt idx="1">
                  <c:v>2</c:v>
                </c:pt>
                <c:pt idx="2">
                  <c:v>3</c:v>
                </c:pt>
                <c:pt idx="3">
                  <c:v>4</c:v>
                </c:pt>
                <c:pt idx="4">
                  <c:v>5</c:v>
                </c:pt>
              </c:numCache>
            </c:numRef>
          </c:val>
          <c:extLst>
            <c:ext xmlns:c16="http://schemas.microsoft.com/office/drawing/2014/chart" uri="{C3380CC4-5D6E-409C-BE32-E72D297353CC}">
              <c16:uniqueId val="{00000000-3968-4C34-9174-69E7BA11398F}"/>
            </c:ext>
          </c:extLst>
        </c:ser>
        <c:dLbls>
          <c:showLegendKey val="0"/>
          <c:showVal val="0"/>
          <c:showCatName val="0"/>
          <c:showSerName val="0"/>
          <c:showPercent val="0"/>
          <c:showBubbleSize val="0"/>
        </c:dLbls>
        <c:gapWidth val="150"/>
        <c:shape val="box"/>
        <c:axId val="492049679"/>
        <c:axId val="492053839"/>
        <c:axId val="0"/>
      </c:bar3DChart>
      <c:catAx>
        <c:axId val="49204967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492053839"/>
        <c:crosses val="autoZero"/>
        <c:auto val="1"/>
        <c:lblAlgn val="ctr"/>
        <c:lblOffset val="100"/>
        <c:noMultiLvlLbl val="0"/>
      </c:catAx>
      <c:valAx>
        <c:axId val="49205383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49204967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325ABC-F117-4D8E-87BB-30C4ACAD8B1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73F6D062-01EF-43B3-9659-1E8C77C49A7F}">
      <dgm:prSet phldrT="[Metin]"/>
      <dgm:spPr/>
      <dgm:t>
        <a:bodyPr/>
        <a:lstStyle/>
        <a:p>
          <a:r>
            <a:rPr lang="tr-TR" dirty="0" smtClean="0"/>
            <a:t>DEĞERLENDİRME BAŞLIKLARI</a:t>
          </a:r>
          <a:endParaRPr lang="tr-TR" dirty="0"/>
        </a:p>
      </dgm:t>
    </dgm:pt>
    <dgm:pt modelId="{F8144F63-5919-4C37-9EAE-DFCB33DB8025}" type="parTrans" cxnId="{AF109E1D-29CE-4544-B759-5CA425E59733}">
      <dgm:prSet/>
      <dgm:spPr/>
      <dgm:t>
        <a:bodyPr/>
        <a:lstStyle/>
        <a:p>
          <a:endParaRPr lang="tr-TR"/>
        </a:p>
      </dgm:t>
    </dgm:pt>
    <dgm:pt modelId="{96B24EFF-FFDB-4618-B4B5-76AA8502AFE4}" type="sibTrans" cxnId="{AF109E1D-29CE-4544-B759-5CA425E59733}">
      <dgm:prSet/>
      <dgm:spPr/>
      <dgm:t>
        <a:bodyPr/>
        <a:lstStyle/>
        <a:p>
          <a:endParaRPr lang="tr-TR"/>
        </a:p>
      </dgm:t>
    </dgm:pt>
    <dgm:pt modelId="{5116C0F5-58AD-4520-BB47-7322F3C76516}">
      <dgm:prSet phldrT="[Metin]"/>
      <dgm:spPr/>
      <dgm:t>
        <a:bodyPr/>
        <a:lstStyle/>
        <a:p>
          <a:r>
            <a:rPr lang="tr-TR" dirty="0" smtClean="0"/>
            <a:t>D. TOPLUMSAL KATKI</a:t>
          </a:r>
          <a:endParaRPr lang="tr-TR" dirty="0"/>
        </a:p>
      </dgm:t>
    </dgm:pt>
    <dgm:pt modelId="{62C6F276-AEE7-4D57-A0F3-69A264ABA2C9}" type="parTrans" cxnId="{F268E85B-1596-4F0F-AE5F-F1732E759588}">
      <dgm:prSet/>
      <dgm:spPr/>
      <dgm:t>
        <a:bodyPr/>
        <a:lstStyle/>
        <a:p>
          <a:endParaRPr lang="tr-TR"/>
        </a:p>
      </dgm:t>
    </dgm:pt>
    <dgm:pt modelId="{41440F1A-7F26-4837-B785-1858ABF62337}" type="sibTrans" cxnId="{F268E85B-1596-4F0F-AE5F-F1732E759588}">
      <dgm:prSet/>
      <dgm:spPr/>
      <dgm:t>
        <a:bodyPr/>
        <a:lstStyle/>
        <a:p>
          <a:endParaRPr lang="tr-TR"/>
        </a:p>
      </dgm:t>
    </dgm:pt>
    <dgm:pt modelId="{5F9980FB-CB9A-446D-98EC-7936FC0A2F12}">
      <dgm:prSet/>
      <dgm:spPr/>
      <dgm:t>
        <a:bodyPr/>
        <a:lstStyle/>
        <a:p>
          <a:r>
            <a:rPr lang="tr-TR" dirty="0" smtClean="0"/>
            <a:t>C. ARAŞTIRMA- GELİŞTİRME</a:t>
          </a:r>
          <a:endParaRPr lang="tr-TR" dirty="0"/>
        </a:p>
      </dgm:t>
    </dgm:pt>
    <dgm:pt modelId="{DB213FC6-BA29-4199-B770-F00A3EA514AB}" type="parTrans" cxnId="{5C04F581-D8C8-4CC4-A460-E1943F22E152}">
      <dgm:prSet/>
      <dgm:spPr/>
      <dgm:t>
        <a:bodyPr/>
        <a:lstStyle/>
        <a:p>
          <a:endParaRPr lang="tr-TR"/>
        </a:p>
      </dgm:t>
    </dgm:pt>
    <dgm:pt modelId="{2E1D6DED-AF49-461F-B9EA-022AFA24A9D2}" type="sibTrans" cxnId="{5C04F581-D8C8-4CC4-A460-E1943F22E152}">
      <dgm:prSet/>
      <dgm:spPr/>
      <dgm:t>
        <a:bodyPr/>
        <a:lstStyle/>
        <a:p>
          <a:endParaRPr lang="tr-TR"/>
        </a:p>
      </dgm:t>
    </dgm:pt>
    <dgm:pt modelId="{2A76CECB-148C-4FAA-833B-321D923FC903}">
      <dgm:prSet/>
      <dgm:spPr/>
      <dgm:t>
        <a:bodyPr/>
        <a:lstStyle/>
        <a:p>
          <a:r>
            <a:rPr lang="tr-TR" dirty="0" smtClean="0"/>
            <a:t>A. KALİTE, YÖNETİM VE LİDERLİK</a:t>
          </a:r>
          <a:endParaRPr lang="tr-TR" dirty="0"/>
        </a:p>
      </dgm:t>
    </dgm:pt>
    <dgm:pt modelId="{31F63D16-41FC-4A76-AD6E-36205EACB844}" type="parTrans" cxnId="{C7083010-0948-473A-9C35-843B1A2A275B}">
      <dgm:prSet/>
      <dgm:spPr/>
      <dgm:t>
        <a:bodyPr/>
        <a:lstStyle/>
        <a:p>
          <a:endParaRPr lang="tr-TR"/>
        </a:p>
      </dgm:t>
    </dgm:pt>
    <dgm:pt modelId="{A1DAE01B-1187-4682-8F9C-245374FE17E7}" type="sibTrans" cxnId="{C7083010-0948-473A-9C35-843B1A2A275B}">
      <dgm:prSet/>
      <dgm:spPr/>
      <dgm:t>
        <a:bodyPr/>
        <a:lstStyle/>
        <a:p>
          <a:endParaRPr lang="tr-TR"/>
        </a:p>
      </dgm:t>
    </dgm:pt>
    <dgm:pt modelId="{92AEC9D4-44CB-4E5F-A46C-ED3B10911A7E}">
      <dgm:prSet/>
      <dgm:spPr/>
      <dgm:t>
        <a:bodyPr/>
        <a:lstStyle/>
        <a:p>
          <a:r>
            <a:rPr lang="tr-TR" dirty="0" smtClean="0"/>
            <a:t>B. EĞİTİM- ÖĞRETİM</a:t>
          </a:r>
          <a:endParaRPr lang="tr-TR" dirty="0"/>
        </a:p>
      </dgm:t>
    </dgm:pt>
    <dgm:pt modelId="{47697CAE-DEBA-411A-A39B-10EE273DEA08}" type="parTrans" cxnId="{A95435CA-C19C-4D46-9833-E358F587A61F}">
      <dgm:prSet/>
      <dgm:spPr/>
      <dgm:t>
        <a:bodyPr/>
        <a:lstStyle/>
        <a:p>
          <a:endParaRPr lang="tr-TR"/>
        </a:p>
      </dgm:t>
    </dgm:pt>
    <dgm:pt modelId="{F4C2E2EC-AC29-46A1-BF56-21E9A3587642}" type="sibTrans" cxnId="{A95435CA-C19C-4D46-9833-E358F587A61F}">
      <dgm:prSet/>
      <dgm:spPr/>
      <dgm:t>
        <a:bodyPr/>
        <a:lstStyle/>
        <a:p>
          <a:endParaRPr lang="tr-TR"/>
        </a:p>
      </dgm:t>
    </dgm:pt>
    <dgm:pt modelId="{95BE3A0A-2FC0-46C9-9313-26F96AA006CC}" type="pres">
      <dgm:prSet presAssocID="{8A325ABC-F117-4D8E-87BB-30C4ACAD8B19}" presName="hierChild1" presStyleCnt="0">
        <dgm:presLayoutVars>
          <dgm:chPref val="1"/>
          <dgm:dir/>
          <dgm:animOne val="branch"/>
          <dgm:animLvl val="lvl"/>
          <dgm:resizeHandles/>
        </dgm:presLayoutVars>
      </dgm:prSet>
      <dgm:spPr/>
      <dgm:t>
        <a:bodyPr/>
        <a:lstStyle/>
        <a:p>
          <a:endParaRPr lang="tr-TR"/>
        </a:p>
      </dgm:t>
    </dgm:pt>
    <dgm:pt modelId="{9B56E106-70BD-4F7A-9845-CB7156126256}" type="pres">
      <dgm:prSet presAssocID="{73F6D062-01EF-43B3-9659-1E8C77C49A7F}" presName="hierRoot1" presStyleCnt="0"/>
      <dgm:spPr/>
    </dgm:pt>
    <dgm:pt modelId="{600A6A8E-BE6A-4877-A07C-C05774F55240}" type="pres">
      <dgm:prSet presAssocID="{73F6D062-01EF-43B3-9659-1E8C77C49A7F}" presName="composite" presStyleCnt="0"/>
      <dgm:spPr/>
    </dgm:pt>
    <dgm:pt modelId="{E01DD587-F1E0-4FFB-9097-E444FDD35E1C}" type="pres">
      <dgm:prSet presAssocID="{73F6D062-01EF-43B3-9659-1E8C77C49A7F}" presName="background" presStyleLbl="node0" presStyleIdx="0" presStyleCnt="1"/>
      <dgm:spPr/>
    </dgm:pt>
    <dgm:pt modelId="{0CC7600D-EF7C-4EB9-B067-BD108729407C}" type="pres">
      <dgm:prSet presAssocID="{73F6D062-01EF-43B3-9659-1E8C77C49A7F}" presName="text" presStyleLbl="fgAcc0" presStyleIdx="0" presStyleCnt="1" custScaleX="150456" custScaleY="123963">
        <dgm:presLayoutVars>
          <dgm:chPref val="3"/>
        </dgm:presLayoutVars>
      </dgm:prSet>
      <dgm:spPr/>
      <dgm:t>
        <a:bodyPr/>
        <a:lstStyle/>
        <a:p>
          <a:endParaRPr lang="tr-TR"/>
        </a:p>
      </dgm:t>
    </dgm:pt>
    <dgm:pt modelId="{6705F914-3F91-4A73-A3E1-8838A52D1ABB}" type="pres">
      <dgm:prSet presAssocID="{73F6D062-01EF-43B3-9659-1E8C77C49A7F}" presName="hierChild2" presStyleCnt="0"/>
      <dgm:spPr/>
    </dgm:pt>
    <dgm:pt modelId="{1933AFBB-0625-40AF-A61B-A002A8A7688F}" type="pres">
      <dgm:prSet presAssocID="{31F63D16-41FC-4A76-AD6E-36205EACB844}" presName="Name10" presStyleLbl="parChTrans1D2" presStyleIdx="0" presStyleCnt="4"/>
      <dgm:spPr/>
      <dgm:t>
        <a:bodyPr/>
        <a:lstStyle/>
        <a:p>
          <a:endParaRPr lang="tr-TR"/>
        </a:p>
      </dgm:t>
    </dgm:pt>
    <dgm:pt modelId="{D71A1F34-6313-4677-9055-8D153352ADDF}" type="pres">
      <dgm:prSet presAssocID="{2A76CECB-148C-4FAA-833B-321D923FC903}" presName="hierRoot2" presStyleCnt="0"/>
      <dgm:spPr/>
    </dgm:pt>
    <dgm:pt modelId="{4ADC21BC-BF4F-4306-B258-D3AB7237CA12}" type="pres">
      <dgm:prSet presAssocID="{2A76CECB-148C-4FAA-833B-321D923FC903}" presName="composite2" presStyleCnt="0"/>
      <dgm:spPr/>
    </dgm:pt>
    <dgm:pt modelId="{E1AE2FBD-C6ED-45E1-A9F2-83E1771E945F}" type="pres">
      <dgm:prSet presAssocID="{2A76CECB-148C-4FAA-833B-321D923FC903}" presName="background2" presStyleLbl="node2" presStyleIdx="0" presStyleCnt="4"/>
      <dgm:spPr/>
    </dgm:pt>
    <dgm:pt modelId="{74E981D9-B467-4A06-BD03-A1613AE6755D}" type="pres">
      <dgm:prSet presAssocID="{2A76CECB-148C-4FAA-833B-321D923FC903}" presName="text2" presStyleLbl="fgAcc2" presStyleIdx="0" presStyleCnt="4">
        <dgm:presLayoutVars>
          <dgm:chPref val="3"/>
        </dgm:presLayoutVars>
      </dgm:prSet>
      <dgm:spPr/>
      <dgm:t>
        <a:bodyPr/>
        <a:lstStyle/>
        <a:p>
          <a:endParaRPr lang="tr-TR"/>
        </a:p>
      </dgm:t>
    </dgm:pt>
    <dgm:pt modelId="{61237EBB-71CA-454F-8B15-6388D6D1E4C2}" type="pres">
      <dgm:prSet presAssocID="{2A76CECB-148C-4FAA-833B-321D923FC903}" presName="hierChild3" presStyleCnt="0"/>
      <dgm:spPr/>
    </dgm:pt>
    <dgm:pt modelId="{D2238E26-FD37-42BD-AC80-438A4EE38A24}" type="pres">
      <dgm:prSet presAssocID="{47697CAE-DEBA-411A-A39B-10EE273DEA08}" presName="Name10" presStyleLbl="parChTrans1D2" presStyleIdx="1" presStyleCnt="4"/>
      <dgm:spPr/>
      <dgm:t>
        <a:bodyPr/>
        <a:lstStyle/>
        <a:p>
          <a:endParaRPr lang="tr-TR"/>
        </a:p>
      </dgm:t>
    </dgm:pt>
    <dgm:pt modelId="{3509A9BC-D2E8-4148-A228-8786F8013D7A}" type="pres">
      <dgm:prSet presAssocID="{92AEC9D4-44CB-4E5F-A46C-ED3B10911A7E}" presName="hierRoot2" presStyleCnt="0"/>
      <dgm:spPr/>
    </dgm:pt>
    <dgm:pt modelId="{CBE462CF-6E1D-4447-B6F7-750FE8364E64}" type="pres">
      <dgm:prSet presAssocID="{92AEC9D4-44CB-4E5F-A46C-ED3B10911A7E}" presName="composite2" presStyleCnt="0"/>
      <dgm:spPr/>
    </dgm:pt>
    <dgm:pt modelId="{632DD63E-9507-45C7-B922-DFEBE79E2B1D}" type="pres">
      <dgm:prSet presAssocID="{92AEC9D4-44CB-4E5F-A46C-ED3B10911A7E}" presName="background2" presStyleLbl="node2" presStyleIdx="1" presStyleCnt="4"/>
      <dgm:spPr/>
    </dgm:pt>
    <dgm:pt modelId="{76519F39-8F11-499F-8839-00892260FD38}" type="pres">
      <dgm:prSet presAssocID="{92AEC9D4-44CB-4E5F-A46C-ED3B10911A7E}" presName="text2" presStyleLbl="fgAcc2" presStyleIdx="1" presStyleCnt="4">
        <dgm:presLayoutVars>
          <dgm:chPref val="3"/>
        </dgm:presLayoutVars>
      </dgm:prSet>
      <dgm:spPr/>
      <dgm:t>
        <a:bodyPr/>
        <a:lstStyle/>
        <a:p>
          <a:endParaRPr lang="tr-TR"/>
        </a:p>
      </dgm:t>
    </dgm:pt>
    <dgm:pt modelId="{626B0D2F-8B97-43CF-88B1-975771B0631F}" type="pres">
      <dgm:prSet presAssocID="{92AEC9D4-44CB-4E5F-A46C-ED3B10911A7E}" presName="hierChild3" presStyleCnt="0"/>
      <dgm:spPr/>
    </dgm:pt>
    <dgm:pt modelId="{5D3C07BD-F991-4ACD-BAD0-DB965779395B}" type="pres">
      <dgm:prSet presAssocID="{DB213FC6-BA29-4199-B770-F00A3EA514AB}" presName="Name10" presStyleLbl="parChTrans1D2" presStyleIdx="2" presStyleCnt="4"/>
      <dgm:spPr/>
      <dgm:t>
        <a:bodyPr/>
        <a:lstStyle/>
        <a:p>
          <a:endParaRPr lang="tr-TR"/>
        </a:p>
      </dgm:t>
    </dgm:pt>
    <dgm:pt modelId="{E7AB516C-B464-45D8-B1C8-2C6577302A76}" type="pres">
      <dgm:prSet presAssocID="{5F9980FB-CB9A-446D-98EC-7936FC0A2F12}" presName="hierRoot2" presStyleCnt="0"/>
      <dgm:spPr/>
    </dgm:pt>
    <dgm:pt modelId="{602361E8-802F-4B0F-9D62-03C6E8FEA772}" type="pres">
      <dgm:prSet presAssocID="{5F9980FB-CB9A-446D-98EC-7936FC0A2F12}" presName="composite2" presStyleCnt="0"/>
      <dgm:spPr/>
    </dgm:pt>
    <dgm:pt modelId="{6A509F1B-5D09-4B60-8C41-77CEBF590171}" type="pres">
      <dgm:prSet presAssocID="{5F9980FB-CB9A-446D-98EC-7936FC0A2F12}" presName="background2" presStyleLbl="node2" presStyleIdx="2" presStyleCnt="4"/>
      <dgm:spPr/>
    </dgm:pt>
    <dgm:pt modelId="{35CF3750-7887-4321-A34D-55EFE9298D7C}" type="pres">
      <dgm:prSet presAssocID="{5F9980FB-CB9A-446D-98EC-7936FC0A2F12}" presName="text2" presStyleLbl="fgAcc2" presStyleIdx="2" presStyleCnt="4" custScaleX="114706">
        <dgm:presLayoutVars>
          <dgm:chPref val="3"/>
        </dgm:presLayoutVars>
      </dgm:prSet>
      <dgm:spPr/>
      <dgm:t>
        <a:bodyPr/>
        <a:lstStyle/>
        <a:p>
          <a:endParaRPr lang="tr-TR"/>
        </a:p>
      </dgm:t>
    </dgm:pt>
    <dgm:pt modelId="{780321B1-71B0-4466-908B-CAF1AB6F2EDA}" type="pres">
      <dgm:prSet presAssocID="{5F9980FB-CB9A-446D-98EC-7936FC0A2F12}" presName="hierChild3" presStyleCnt="0"/>
      <dgm:spPr/>
    </dgm:pt>
    <dgm:pt modelId="{E9600D3A-9163-40BF-8A61-4758F8B84B7B}" type="pres">
      <dgm:prSet presAssocID="{62C6F276-AEE7-4D57-A0F3-69A264ABA2C9}" presName="Name10" presStyleLbl="parChTrans1D2" presStyleIdx="3" presStyleCnt="4"/>
      <dgm:spPr/>
      <dgm:t>
        <a:bodyPr/>
        <a:lstStyle/>
        <a:p>
          <a:endParaRPr lang="tr-TR"/>
        </a:p>
      </dgm:t>
    </dgm:pt>
    <dgm:pt modelId="{10AF4508-F9BA-4B7A-AC32-F79BF4BBDF36}" type="pres">
      <dgm:prSet presAssocID="{5116C0F5-58AD-4520-BB47-7322F3C76516}" presName="hierRoot2" presStyleCnt="0"/>
      <dgm:spPr/>
    </dgm:pt>
    <dgm:pt modelId="{1B9E839D-1E01-466A-AE72-C33FEF8863D4}" type="pres">
      <dgm:prSet presAssocID="{5116C0F5-58AD-4520-BB47-7322F3C76516}" presName="composite2" presStyleCnt="0"/>
      <dgm:spPr/>
    </dgm:pt>
    <dgm:pt modelId="{58A36850-D8DC-4710-AF45-B1E1B6435299}" type="pres">
      <dgm:prSet presAssocID="{5116C0F5-58AD-4520-BB47-7322F3C76516}" presName="background2" presStyleLbl="node2" presStyleIdx="3" presStyleCnt="4"/>
      <dgm:spPr/>
    </dgm:pt>
    <dgm:pt modelId="{00296BB8-FECD-4D8A-996C-8F68D6E011BF}" type="pres">
      <dgm:prSet presAssocID="{5116C0F5-58AD-4520-BB47-7322F3C76516}" presName="text2" presStyleLbl="fgAcc2" presStyleIdx="3" presStyleCnt="4" custScaleX="113273">
        <dgm:presLayoutVars>
          <dgm:chPref val="3"/>
        </dgm:presLayoutVars>
      </dgm:prSet>
      <dgm:spPr/>
      <dgm:t>
        <a:bodyPr/>
        <a:lstStyle/>
        <a:p>
          <a:endParaRPr lang="tr-TR"/>
        </a:p>
      </dgm:t>
    </dgm:pt>
    <dgm:pt modelId="{7503C4BF-2FA4-4551-81C2-A45908789EEC}" type="pres">
      <dgm:prSet presAssocID="{5116C0F5-58AD-4520-BB47-7322F3C76516}" presName="hierChild3" presStyleCnt="0"/>
      <dgm:spPr/>
    </dgm:pt>
  </dgm:ptLst>
  <dgm:cxnLst>
    <dgm:cxn modelId="{85BD25A7-2C7B-4133-9766-AF1D8976EC05}" type="presOf" srcId="{73F6D062-01EF-43B3-9659-1E8C77C49A7F}" destId="{0CC7600D-EF7C-4EB9-B067-BD108729407C}" srcOrd="0" destOrd="0" presId="urn:microsoft.com/office/officeart/2005/8/layout/hierarchy1"/>
    <dgm:cxn modelId="{975C5192-8508-4AD8-842C-08028B254FF5}" type="presOf" srcId="{5F9980FB-CB9A-446D-98EC-7936FC0A2F12}" destId="{35CF3750-7887-4321-A34D-55EFE9298D7C}" srcOrd="0" destOrd="0" presId="urn:microsoft.com/office/officeart/2005/8/layout/hierarchy1"/>
    <dgm:cxn modelId="{AF109E1D-29CE-4544-B759-5CA425E59733}" srcId="{8A325ABC-F117-4D8E-87BB-30C4ACAD8B19}" destId="{73F6D062-01EF-43B3-9659-1E8C77C49A7F}" srcOrd="0" destOrd="0" parTransId="{F8144F63-5919-4C37-9EAE-DFCB33DB8025}" sibTransId="{96B24EFF-FFDB-4618-B4B5-76AA8502AFE4}"/>
    <dgm:cxn modelId="{473DA670-4EDB-4A34-BD7B-E9B9DD478A31}" type="presOf" srcId="{62C6F276-AEE7-4D57-A0F3-69A264ABA2C9}" destId="{E9600D3A-9163-40BF-8A61-4758F8B84B7B}" srcOrd="0" destOrd="0" presId="urn:microsoft.com/office/officeart/2005/8/layout/hierarchy1"/>
    <dgm:cxn modelId="{1C61AD9D-A692-4316-A8EA-D385B73D723A}" type="presOf" srcId="{2A76CECB-148C-4FAA-833B-321D923FC903}" destId="{74E981D9-B467-4A06-BD03-A1613AE6755D}" srcOrd="0" destOrd="0" presId="urn:microsoft.com/office/officeart/2005/8/layout/hierarchy1"/>
    <dgm:cxn modelId="{4E4D08B3-06DA-47BB-94CD-AA24E043B9C6}" type="presOf" srcId="{31F63D16-41FC-4A76-AD6E-36205EACB844}" destId="{1933AFBB-0625-40AF-A61B-A002A8A7688F}" srcOrd="0" destOrd="0" presId="urn:microsoft.com/office/officeart/2005/8/layout/hierarchy1"/>
    <dgm:cxn modelId="{A95435CA-C19C-4D46-9833-E358F587A61F}" srcId="{73F6D062-01EF-43B3-9659-1E8C77C49A7F}" destId="{92AEC9D4-44CB-4E5F-A46C-ED3B10911A7E}" srcOrd="1" destOrd="0" parTransId="{47697CAE-DEBA-411A-A39B-10EE273DEA08}" sibTransId="{F4C2E2EC-AC29-46A1-BF56-21E9A3587642}"/>
    <dgm:cxn modelId="{52DC0CDB-82CB-4F4B-93D6-B58594A5DE4A}" type="presOf" srcId="{5116C0F5-58AD-4520-BB47-7322F3C76516}" destId="{00296BB8-FECD-4D8A-996C-8F68D6E011BF}" srcOrd="0" destOrd="0" presId="urn:microsoft.com/office/officeart/2005/8/layout/hierarchy1"/>
    <dgm:cxn modelId="{FA862DD4-4315-4C4F-8EDF-447CFFD74C78}" type="presOf" srcId="{92AEC9D4-44CB-4E5F-A46C-ED3B10911A7E}" destId="{76519F39-8F11-499F-8839-00892260FD38}" srcOrd="0" destOrd="0" presId="urn:microsoft.com/office/officeart/2005/8/layout/hierarchy1"/>
    <dgm:cxn modelId="{5C04F581-D8C8-4CC4-A460-E1943F22E152}" srcId="{73F6D062-01EF-43B3-9659-1E8C77C49A7F}" destId="{5F9980FB-CB9A-446D-98EC-7936FC0A2F12}" srcOrd="2" destOrd="0" parTransId="{DB213FC6-BA29-4199-B770-F00A3EA514AB}" sibTransId="{2E1D6DED-AF49-461F-B9EA-022AFA24A9D2}"/>
    <dgm:cxn modelId="{C7083010-0948-473A-9C35-843B1A2A275B}" srcId="{73F6D062-01EF-43B3-9659-1E8C77C49A7F}" destId="{2A76CECB-148C-4FAA-833B-321D923FC903}" srcOrd="0" destOrd="0" parTransId="{31F63D16-41FC-4A76-AD6E-36205EACB844}" sibTransId="{A1DAE01B-1187-4682-8F9C-245374FE17E7}"/>
    <dgm:cxn modelId="{A5CB584C-DD9E-4B79-B394-D49BF561A79E}" type="presOf" srcId="{8A325ABC-F117-4D8E-87BB-30C4ACAD8B19}" destId="{95BE3A0A-2FC0-46C9-9313-26F96AA006CC}" srcOrd="0" destOrd="0" presId="urn:microsoft.com/office/officeart/2005/8/layout/hierarchy1"/>
    <dgm:cxn modelId="{72284F86-54DF-4029-8B9E-6374F8117277}" type="presOf" srcId="{DB213FC6-BA29-4199-B770-F00A3EA514AB}" destId="{5D3C07BD-F991-4ACD-BAD0-DB965779395B}" srcOrd="0" destOrd="0" presId="urn:microsoft.com/office/officeart/2005/8/layout/hierarchy1"/>
    <dgm:cxn modelId="{F268E85B-1596-4F0F-AE5F-F1732E759588}" srcId="{73F6D062-01EF-43B3-9659-1E8C77C49A7F}" destId="{5116C0F5-58AD-4520-BB47-7322F3C76516}" srcOrd="3" destOrd="0" parTransId="{62C6F276-AEE7-4D57-A0F3-69A264ABA2C9}" sibTransId="{41440F1A-7F26-4837-B785-1858ABF62337}"/>
    <dgm:cxn modelId="{675EF7FD-B328-493F-8759-87E55BB03CD7}" type="presOf" srcId="{47697CAE-DEBA-411A-A39B-10EE273DEA08}" destId="{D2238E26-FD37-42BD-AC80-438A4EE38A24}" srcOrd="0" destOrd="0" presId="urn:microsoft.com/office/officeart/2005/8/layout/hierarchy1"/>
    <dgm:cxn modelId="{1E3B2532-83E6-4FEC-A764-2DFE1069139D}" type="presParOf" srcId="{95BE3A0A-2FC0-46C9-9313-26F96AA006CC}" destId="{9B56E106-70BD-4F7A-9845-CB7156126256}" srcOrd="0" destOrd="0" presId="urn:microsoft.com/office/officeart/2005/8/layout/hierarchy1"/>
    <dgm:cxn modelId="{B88CCFC3-2786-41E4-AE8E-E9466920D924}" type="presParOf" srcId="{9B56E106-70BD-4F7A-9845-CB7156126256}" destId="{600A6A8E-BE6A-4877-A07C-C05774F55240}" srcOrd="0" destOrd="0" presId="urn:microsoft.com/office/officeart/2005/8/layout/hierarchy1"/>
    <dgm:cxn modelId="{605B13D4-C7FD-4D32-A4EB-8508D08ECF7C}" type="presParOf" srcId="{600A6A8E-BE6A-4877-A07C-C05774F55240}" destId="{E01DD587-F1E0-4FFB-9097-E444FDD35E1C}" srcOrd="0" destOrd="0" presId="urn:microsoft.com/office/officeart/2005/8/layout/hierarchy1"/>
    <dgm:cxn modelId="{3B371779-FDB7-4355-B231-EBCF672A2A9A}" type="presParOf" srcId="{600A6A8E-BE6A-4877-A07C-C05774F55240}" destId="{0CC7600D-EF7C-4EB9-B067-BD108729407C}" srcOrd="1" destOrd="0" presId="urn:microsoft.com/office/officeart/2005/8/layout/hierarchy1"/>
    <dgm:cxn modelId="{D6A5E8C2-0AFE-4236-9078-38E7DD7FC461}" type="presParOf" srcId="{9B56E106-70BD-4F7A-9845-CB7156126256}" destId="{6705F914-3F91-4A73-A3E1-8838A52D1ABB}" srcOrd="1" destOrd="0" presId="urn:microsoft.com/office/officeart/2005/8/layout/hierarchy1"/>
    <dgm:cxn modelId="{25DEEBF3-2244-447C-90EC-AAF16BF028B1}" type="presParOf" srcId="{6705F914-3F91-4A73-A3E1-8838A52D1ABB}" destId="{1933AFBB-0625-40AF-A61B-A002A8A7688F}" srcOrd="0" destOrd="0" presId="urn:microsoft.com/office/officeart/2005/8/layout/hierarchy1"/>
    <dgm:cxn modelId="{09FDDC70-D4E4-40E7-B19B-CBA8FA10D294}" type="presParOf" srcId="{6705F914-3F91-4A73-A3E1-8838A52D1ABB}" destId="{D71A1F34-6313-4677-9055-8D153352ADDF}" srcOrd="1" destOrd="0" presId="urn:microsoft.com/office/officeart/2005/8/layout/hierarchy1"/>
    <dgm:cxn modelId="{98020B4B-7D21-4ED4-8B84-3B7D7D7D9637}" type="presParOf" srcId="{D71A1F34-6313-4677-9055-8D153352ADDF}" destId="{4ADC21BC-BF4F-4306-B258-D3AB7237CA12}" srcOrd="0" destOrd="0" presId="urn:microsoft.com/office/officeart/2005/8/layout/hierarchy1"/>
    <dgm:cxn modelId="{349E6DE4-EFC2-402E-B8D3-D9F303FC1B89}" type="presParOf" srcId="{4ADC21BC-BF4F-4306-B258-D3AB7237CA12}" destId="{E1AE2FBD-C6ED-45E1-A9F2-83E1771E945F}" srcOrd="0" destOrd="0" presId="urn:microsoft.com/office/officeart/2005/8/layout/hierarchy1"/>
    <dgm:cxn modelId="{0EB47B23-197C-4085-9E62-53D9660F3113}" type="presParOf" srcId="{4ADC21BC-BF4F-4306-B258-D3AB7237CA12}" destId="{74E981D9-B467-4A06-BD03-A1613AE6755D}" srcOrd="1" destOrd="0" presId="urn:microsoft.com/office/officeart/2005/8/layout/hierarchy1"/>
    <dgm:cxn modelId="{96DD650B-7F35-46AD-90E4-80D8429AEFEE}" type="presParOf" srcId="{D71A1F34-6313-4677-9055-8D153352ADDF}" destId="{61237EBB-71CA-454F-8B15-6388D6D1E4C2}" srcOrd="1" destOrd="0" presId="urn:microsoft.com/office/officeart/2005/8/layout/hierarchy1"/>
    <dgm:cxn modelId="{B6AD7CD0-9AA8-42DE-A4CE-22B618EF3BA2}" type="presParOf" srcId="{6705F914-3F91-4A73-A3E1-8838A52D1ABB}" destId="{D2238E26-FD37-42BD-AC80-438A4EE38A24}" srcOrd="2" destOrd="0" presId="urn:microsoft.com/office/officeart/2005/8/layout/hierarchy1"/>
    <dgm:cxn modelId="{73C70C5B-4134-4823-8614-107C80798506}" type="presParOf" srcId="{6705F914-3F91-4A73-A3E1-8838A52D1ABB}" destId="{3509A9BC-D2E8-4148-A228-8786F8013D7A}" srcOrd="3" destOrd="0" presId="urn:microsoft.com/office/officeart/2005/8/layout/hierarchy1"/>
    <dgm:cxn modelId="{CFB77F34-C6E3-4D53-ABB4-E0CCB2CA3269}" type="presParOf" srcId="{3509A9BC-D2E8-4148-A228-8786F8013D7A}" destId="{CBE462CF-6E1D-4447-B6F7-750FE8364E64}" srcOrd="0" destOrd="0" presId="urn:microsoft.com/office/officeart/2005/8/layout/hierarchy1"/>
    <dgm:cxn modelId="{B5597D5F-12A6-4ABA-A22E-A9D985C22500}" type="presParOf" srcId="{CBE462CF-6E1D-4447-B6F7-750FE8364E64}" destId="{632DD63E-9507-45C7-B922-DFEBE79E2B1D}" srcOrd="0" destOrd="0" presId="urn:microsoft.com/office/officeart/2005/8/layout/hierarchy1"/>
    <dgm:cxn modelId="{839F63B5-95A3-4D0C-9F4F-1E70E1DE968E}" type="presParOf" srcId="{CBE462CF-6E1D-4447-B6F7-750FE8364E64}" destId="{76519F39-8F11-499F-8839-00892260FD38}" srcOrd="1" destOrd="0" presId="urn:microsoft.com/office/officeart/2005/8/layout/hierarchy1"/>
    <dgm:cxn modelId="{3D4E284D-B67F-463D-BF0E-4EA9B5663B35}" type="presParOf" srcId="{3509A9BC-D2E8-4148-A228-8786F8013D7A}" destId="{626B0D2F-8B97-43CF-88B1-975771B0631F}" srcOrd="1" destOrd="0" presId="urn:microsoft.com/office/officeart/2005/8/layout/hierarchy1"/>
    <dgm:cxn modelId="{B9B50C7F-7ADC-4DF6-A13C-E848F39B8031}" type="presParOf" srcId="{6705F914-3F91-4A73-A3E1-8838A52D1ABB}" destId="{5D3C07BD-F991-4ACD-BAD0-DB965779395B}" srcOrd="4" destOrd="0" presId="urn:microsoft.com/office/officeart/2005/8/layout/hierarchy1"/>
    <dgm:cxn modelId="{83FBD5CA-617D-4AAE-A252-C82CA7D0C636}" type="presParOf" srcId="{6705F914-3F91-4A73-A3E1-8838A52D1ABB}" destId="{E7AB516C-B464-45D8-B1C8-2C6577302A76}" srcOrd="5" destOrd="0" presId="urn:microsoft.com/office/officeart/2005/8/layout/hierarchy1"/>
    <dgm:cxn modelId="{A22FFBD2-FD69-4036-B5D2-CB9FF1A031CD}" type="presParOf" srcId="{E7AB516C-B464-45D8-B1C8-2C6577302A76}" destId="{602361E8-802F-4B0F-9D62-03C6E8FEA772}" srcOrd="0" destOrd="0" presId="urn:microsoft.com/office/officeart/2005/8/layout/hierarchy1"/>
    <dgm:cxn modelId="{3BE684C2-CAED-4896-A0A7-8E833A8ECEA7}" type="presParOf" srcId="{602361E8-802F-4B0F-9D62-03C6E8FEA772}" destId="{6A509F1B-5D09-4B60-8C41-77CEBF590171}" srcOrd="0" destOrd="0" presId="urn:microsoft.com/office/officeart/2005/8/layout/hierarchy1"/>
    <dgm:cxn modelId="{CD0B39A4-52BC-407E-ACAF-3B019A544A96}" type="presParOf" srcId="{602361E8-802F-4B0F-9D62-03C6E8FEA772}" destId="{35CF3750-7887-4321-A34D-55EFE9298D7C}" srcOrd="1" destOrd="0" presId="urn:microsoft.com/office/officeart/2005/8/layout/hierarchy1"/>
    <dgm:cxn modelId="{D8F767B6-5009-4CE1-ACC9-86A7E6FAA30E}" type="presParOf" srcId="{E7AB516C-B464-45D8-B1C8-2C6577302A76}" destId="{780321B1-71B0-4466-908B-CAF1AB6F2EDA}" srcOrd="1" destOrd="0" presId="urn:microsoft.com/office/officeart/2005/8/layout/hierarchy1"/>
    <dgm:cxn modelId="{8AC96D49-47D7-4213-99B7-54532AB36B27}" type="presParOf" srcId="{6705F914-3F91-4A73-A3E1-8838A52D1ABB}" destId="{E9600D3A-9163-40BF-8A61-4758F8B84B7B}" srcOrd="6" destOrd="0" presId="urn:microsoft.com/office/officeart/2005/8/layout/hierarchy1"/>
    <dgm:cxn modelId="{774CD7B2-245D-413B-B196-42697E4C2963}" type="presParOf" srcId="{6705F914-3F91-4A73-A3E1-8838A52D1ABB}" destId="{10AF4508-F9BA-4B7A-AC32-F79BF4BBDF36}" srcOrd="7" destOrd="0" presId="urn:microsoft.com/office/officeart/2005/8/layout/hierarchy1"/>
    <dgm:cxn modelId="{38DD07EF-AA52-4BD8-84C2-5148E182A525}" type="presParOf" srcId="{10AF4508-F9BA-4B7A-AC32-F79BF4BBDF36}" destId="{1B9E839D-1E01-466A-AE72-C33FEF8863D4}" srcOrd="0" destOrd="0" presId="urn:microsoft.com/office/officeart/2005/8/layout/hierarchy1"/>
    <dgm:cxn modelId="{B0AE6C83-1BDC-45F5-A03F-B6FC6B5D6FDB}" type="presParOf" srcId="{1B9E839D-1E01-466A-AE72-C33FEF8863D4}" destId="{58A36850-D8DC-4710-AF45-B1E1B6435299}" srcOrd="0" destOrd="0" presId="urn:microsoft.com/office/officeart/2005/8/layout/hierarchy1"/>
    <dgm:cxn modelId="{168877B9-AA35-4C75-AAE9-02E48C35BF10}" type="presParOf" srcId="{1B9E839D-1E01-466A-AE72-C33FEF8863D4}" destId="{00296BB8-FECD-4D8A-996C-8F68D6E011BF}" srcOrd="1" destOrd="0" presId="urn:microsoft.com/office/officeart/2005/8/layout/hierarchy1"/>
    <dgm:cxn modelId="{8D285430-7122-48FA-9507-2ECDC5E4FEB8}" type="presParOf" srcId="{10AF4508-F9BA-4B7A-AC32-F79BF4BBDF36}" destId="{7503C4BF-2FA4-4551-81C2-A45908789EE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A6211A-3B36-4F45-B75E-FE366A283CB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tr-TR"/>
        </a:p>
      </dgm:t>
    </dgm:pt>
    <dgm:pt modelId="{4F4D2A09-38DF-4677-8E05-4F443C8C80F3}">
      <dgm:prSet phldrT="[Metin]" custT="1"/>
      <dgm:spPr/>
      <dgm:t>
        <a:bodyPr/>
        <a:lstStyle/>
        <a:p>
          <a:r>
            <a:rPr lang="tr-TR" sz="1100" dirty="0" smtClean="0">
              <a:latin typeface="+mn-lt"/>
            </a:rPr>
            <a:t>2015 KİDR, 2016 KİDR, 2017 KİDR, 2018 KİDR</a:t>
          </a:r>
          <a:endParaRPr lang="tr-TR" sz="1100" dirty="0">
            <a:latin typeface="+mn-lt"/>
          </a:endParaRPr>
        </a:p>
      </dgm:t>
    </dgm:pt>
    <dgm:pt modelId="{ED2441F6-E2B5-43F2-8DBE-44114CD0F124}" type="parTrans" cxnId="{74CAD4FC-242A-48A4-B7C5-AAC21FBF2CAF}">
      <dgm:prSet/>
      <dgm:spPr/>
      <dgm:t>
        <a:bodyPr/>
        <a:lstStyle/>
        <a:p>
          <a:endParaRPr lang="tr-TR"/>
        </a:p>
      </dgm:t>
    </dgm:pt>
    <dgm:pt modelId="{6EDE1230-5998-4C6C-9D44-53C0E13F959B}" type="sibTrans" cxnId="{74CAD4FC-242A-48A4-B7C5-AAC21FBF2CAF}">
      <dgm:prSet/>
      <dgm:spPr/>
      <dgm:t>
        <a:bodyPr/>
        <a:lstStyle/>
        <a:p>
          <a:endParaRPr lang="tr-TR"/>
        </a:p>
      </dgm:t>
    </dgm:pt>
    <dgm:pt modelId="{5889284E-6737-4315-BFAF-0EDDEB00304C}">
      <dgm:prSet phldrT="[Metin]" custT="1"/>
      <dgm:spPr>
        <a:noFill/>
      </dgm:spPr>
      <dgm:t>
        <a:bodyPr/>
        <a:lstStyle/>
        <a:p>
          <a:r>
            <a:rPr lang="tr-TR" sz="1100" dirty="0" smtClean="0">
              <a:solidFill>
                <a:schemeClr val="accent4">
                  <a:lumMod val="75000"/>
                </a:schemeClr>
              </a:solidFill>
              <a:latin typeface="+mn-lt"/>
            </a:rPr>
            <a:t>2021 KİDR</a:t>
          </a:r>
          <a:endParaRPr lang="tr-TR" sz="1100" dirty="0">
            <a:solidFill>
              <a:schemeClr val="accent4">
                <a:lumMod val="75000"/>
              </a:schemeClr>
            </a:solidFill>
            <a:latin typeface="+mn-lt"/>
          </a:endParaRPr>
        </a:p>
      </dgm:t>
    </dgm:pt>
    <dgm:pt modelId="{DF05024D-E8AC-45CE-9B05-F0AE49BE357F}" type="parTrans" cxnId="{67A685BB-D9F3-45FC-91F7-2DC84709695B}">
      <dgm:prSet/>
      <dgm:spPr/>
      <dgm:t>
        <a:bodyPr/>
        <a:lstStyle/>
        <a:p>
          <a:endParaRPr lang="tr-TR"/>
        </a:p>
      </dgm:t>
    </dgm:pt>
    <dgm:pt modelId="{07137643-484F-47BE-B233-23F87BA6FC54}" type="sibTrans" cxnId="{67A685BB-D9F3-45FC-91F7-2DC84709695B}">
      <dgm:prSet/>
      <dgm:spPr/>
      <dgm:t>
        <a:bodyPr/>
        <a:lstStyle/>
        <a:p>
          <a:endParaRPr lang="tr-TR"/>
        </a:p>
      </dgm:t>
    </dgm:pt>
    <dgm:pt modelId="{B5C7E086-387B-4250-8FB9-70B7D4F4CDDF}">
      <dgm:prSet phldrT="[Metin]" custT="1"/>
      <dgm:spPr/>
      <dgm:t>
        <a:bodyPr/>
        <a:lstStyle/>
        <a:p>
          <a:r>
            <a:rPr lang="tr-TR" sz="1100" dirty="0" smtClean="0">
              <a:latin typeface="+mn-lt"/>
            </a:rPr>
            <a:t>Kurumsal Akreditasyon Kararı</a:t>
          </a:r>
          <a:endParaRPr lang="tr-TR" sz="1100" dirty="0">
            <a:latin typeface="+mn-lt"/>
          </a:endParaRPr>
        </a:p>
      </dgm:t>
    </dgm:pt>
    <dgm:pt modelId="{D4A4D1C5-71B2-4F51-A179-DE4A15AAB6B3}" type="parTrans" cxnId="{B2BC7438-6F30-4EA1-9636-C1EF29D64F2E}">
      <dgm:prSet/>
      <dgm:spPr/>
      <dgm:t>
        <a:bodyPr/>
        <a:lstStyle/>
        <a:p>
          <a:endParaRPr lang="tr-TR"/>
        </a:p>
      </dgm:t>
    </dgm:pt>
    <dgm:pt modelId="{3CC5A308-A5C2-4685-90CD-364F4B34FAF0}" type="sibTrans" cxnId="{B2BC7438-6F30-4EA1-9636-C1EF29D64F2E}">
      <dgm:prSet/>
      <dgm:spPr/>
      <dgm:t>
        <a:bodyPr/>
        <a:lstStyle/>
        <a:p>
          <a:endParaRPr lang="tr-TR"/>
        </a:p>
      </dgm:t>
    </dgm:pt>
    <dgm:pt modelId="{2276CE31-C3D3-46AA-96C7-02926B1AC0D6}">
      <dgm:prSet phldrT="[Metin]" custT="1"/>
      <dgm:spPr/>
      <dgm:t>
        <a:bodyPr/>
        <a:lstStyle/>
        <a:p>
          <a:r>
            <a:rPr lang="tr-TR" sz="1100" dirty="0" smtClean="0">
              <a:latin typeface="+mn-lt"/>
            </a:rPr>
            <a:t>2019 KİDR, 2020 KİDR</a:t>
          </a:r>
          <a:endParaRPr lang="tr-TR" sz="1100" dirty="0">
            <a:latin typeface="+mn-lt"/>
          </a:endParaRPr>
        </a:p>
      </dgm:t>
    </dgm:pt>
    <dgm:pt modelId="{DBA90BE5-679B-4135-8AF6-5062389BB255}" type="parTrans" cxnId="{5BE6BCF5-19FA-4AA2-AA02-A77E30FD42B0}">
      <dgm:prSet/>
      <dgm:spPr/>
      <dgm:t>
        <a:bodyPr/>
        <a:lstStyle/>
        <a:p>
          <a:endParaRPr lang="tr-TR"/>
        </a:p>
      </dgm:t>
    </dgm:pt>
    <dgm:pt modelId="{580D6A8F-545A-45D0-972D-B772B9E650B8}" type="sibTrans" cxnId="{5BE6BCF5-19FA-4AA2-AA02-A77E30FD42B0}">
      <dgm:prSet/>
      <dgm:spPr/>
      <dgm:t>
        <a:bodyPr/>
        <a:lstStyle/>
        <a:p>
          <a:endParaRPr lang="tr-TR"/>
        </a:p>
      </dgm:t>
    </dgm:pt>
    <dgm:pt modelId="{EFFB98F3-5DDF-4FEF-AB70-CBC2347CAD3A}">
      <dgm:prSet phldrT="[Metin]" custT="1"/>
      <dgm:spPr>
        <a:solidFill>
          <a:schemeClr val="bg1"/>
        </a:solidFill>
      </dgm:spPr>
      <dgm:t>
        <a:bodyPr/>
        <a:lstStyle/>
        <a:p>
          <a:r>
            <a:rPr lang="tr-TR" sz="1200" dirty="0" smtClean="0">
              <a:latin typeface="+mn-lt"/>
            </a:rPr>
            <a:t>İzleme Raporu</a:t>
          </a:r>
          <a:endParaRPr lang="tr-TR" sz="1200" dirty="0">
            <a:latin typeface="+mn-lt"/>
          </a:endParaRPr>
        </a:p>
      </dgm:t>
    </dgm:pt>
    <dgm:pt modelId="{C30D87E7-8445-4420-B558-4CD77A641C2C}" type="parTrans" cxnId="{F611E88F-EEAC-4CCC-9D41-ADA6F3987F4F}">
      <dgm:prSet/>
      <dgm:spPr/>
      <dgm:t>
        <a:bodyPr/>
        <a:lstStyle/>
        <a:p>
          <a:endParaRPr lang="tr-TR"/>
        </a:p>
      </dgm:t>
    </dgm:pt>
    <dgm:pt modelId="{2BD6FC8B-EADB-41E2-AC47-7F18B5908927}" type="sibTrans" cxnId="{F611E88F-EEAC-4CCC-9D41-ADA6F3987F4F}">
      <dgm:prSet/>
      <dgm:spPr/>
      <dgm:t>
        <a:bodyPr/>
        <a:lstStyle/>
        <a:p>
          <a:endParaRPr lang="tr-TR"/>
        </a:p>
      </dgm:t>
    </dgm:pt>
    <dgm:pt modelId="{83C019AE-7481-475A-850C-33629B65B59F}">
      <dgm:prSet phldrT="[Metin]" custT="1"/>
      <dgm:spPr/>
      <dgm:t>
        <a:bodyPr/>
        <a:lstStyle/>
        <a:p>
          <a:r>
            <a:rPr lang="tr-TR" sz="1100" dirty="0" smtClean="0">
              <a:latin typeface="+mn-lt"/>
            </a:rPr>
            <a:t>2022 Dış Değerlendirme</a:t>
          </a:r>
          <a:endParaRPr lang="tr-TR" sz="1100" dirty="0">
            <a:latin typeface="+mn-lt"/>
          </a:endParaRPr>
        </a:p>
      </dgm:t>
    </dgm:pt>
    <dgm:pt modelId="{52F031EA-4AE1-4DA4-BEBE-115E0CA6DB76}" type="parTrans" cxnId="{CE11B679-257D-45E3-A227-8E23A995B80A}">
      <dgm:prSet/>
      <dgm:spPr/>
      <dgm:t>
        <a:bodyPr/>
        <a:lstStyle/>
        <a:p>
          <a:endParaRPr lang="tr-TR"/>
        </a:p>
      </dgm:t>
    </dgm:pt>
    <dgm:pt modelId="{3C46F543-EDD1-4B29-9A04-4117CC64B1B8}" type="sibTrans" cxnId="{CE11B679-257D-45E3-A227-8E23A995B80A}">
      <dgm:prSet/>
      <dgm:spPr/>
      <dgm:t>
        <a:bodyPr/>
        <a:lstStyle/>
        <a:p>
          <a:endParaRPr lang="tr-TR"/>
        </a:p>
      </dgm:t>
    </dgm:pt>
    <dgm:pt modelId="{03887CF5-2344-43FD-9183-C4100139D896}">
      <dgm:prSet phldrT="[Metin]" custT="1"/>
      <dgm:spPr/>
      <dgm:t>
        <a:bodyPr/>
        <a:lstStyle/>
        <a:p>
          <a:r>
            <a:rPr lang="tr-TR" sz="1100" dirty="0" smtClean="0">
              <a:latin typeface="+mn-lt"/>
            </a:rPr>
            <a:t>2018 Dış Değerlendirme, KGBR</a:t>
          </a:r>
          <a:endParaRPr lang="tr-TR" sz="1100" dirty="0">
            <a:latin typeface="+mn-lt"/>
          </a:endParaRPr>
        </a:p>
      </dgm:t>
    </dgm:pt>
    <dgm:pt modelId="{ED2F8EDC-D012-4590-B015-C0213C3BB0D7}" type="parTrans" cxnId="{ED1C3919-F008-4BF5-9279-266A7C007666}">
      <dgm:prSet/>
      <dgm:spPr/>
      <dgm:t>
        <a:bodyPr/>
        <a:lstStyle/>
        <a:p>
          <a:endParaRPr lang="tr-TR"/>
        </a:p>
      </dgm:t>
    </dgm:pt>
    <dgm:pt modelId="{6CD8D66E-C747-42C3-8495-8362665996D5}" type="sibTrans" cxnId="{ED1C3919-F008-4BF5-9279-266A7C007666}">
      <dgm:prSet/>
      <dgm:spPr/>
      <dgm:t>
        <a:bodyPr/>
        <a:lstStyle/>
        <a:p>
          <a:endParaRPr lang="tr-TR"/>
        </a:p>
      </dgm:t>
    </dgm:pt>
    <dgm:pt modelId="{BA652EFB-21B6-4BD7-B643-334799987982}">
      <dgm:prSet phldrT="[Metin]" custT="1"/>
      <dgm:spPr/>
      <dgm:t>
        <a:bodyPr/>
        <a:lstStyle/>
        <a:p>
          <a:r>
            <a:rPr lang="tr-TR" sz="1100" dirty="0" smtClean="0">
              <a:latin typeface="+mn-lt"/>
            </a:rPr>
            <a:t>2021 İzleme Ziyareti</a:t>
          </a:r>
          <a:endParaRPr lang="tr-TR" sz="1100" dirty="0">
            <a:latin typeface="+mn-lt"/>
          </a:endParaRPr>
        </a:p>
      </dgm:t>
    </dgm:pt>
    <dgm:pt modelId="{3B0F0AAC-0BDF-4256-A915-5F7E86205211}" type="parTrans" cxnId="{2D17A4F9-3692-4BFF-ADB8-50958BEACC1C}">
      <dgm:prSet/>
      <dgm:spPr/>
      <dgm:t>
        <a:bodyPr/>
        <a:lstStyle/>
        <a:p>
          <a:endParaRPr lang="tr-TR"/>
        </a:p>
      </dgm:t>
    </dgm:pt>
    <dgm:pt modelId="{52F5CCDA-6228-4E38-8979-D6F70EF6D5CB}" type="sibTrans" cxnId="{2D17A4F9-3692-4BFF-ADB8-50958BEACC1C}">
      <dgm:prSet/>
      <dgm:spPr/>
      <dgm:t>
        <a:bodyPr/>
        <a:lstStyle/>
        <a:p>
          <a:endParaRPr lang="tr-TR"/>
        </a:p>
      </dgm:t>
    </dgm:pt>
    <dgm:pt modelId="{37DC0D3F-F957-4398-A093-5C4E87592D5F}" type="pres">
      <dgm:prSet presAssocID="{3DA6211A-3B36-4F45-B75E-FE366A283CBC}" presName="Name0" presStyleCnt="0">
        <dgm:presLayoutVars>
          <dgm:dir/>
          <dgm:resizeHandles val="exact"/>
        </dgm:presLayoutVars>
      </dgm:prSet>
      <dgm:spPr/>
      <dgm:t>
        <a:bodyPr/>
        <a:lstStyle/>
        <a:p>
          <a:endParaRPr lang="tr-TR"/>
        </a:p>
      </dgm:t>
    </dgm:pt>
    <dgm:pt modelId="{07FD35BB-DE6F-4E68-A742-4449D0D282F5}" type="pres">
      <dgm:prSet presAssocID="{3DA6211A-3B36-4F45-B75E-FE366A283CBC}" presName="arrow" presStyleLbl="bgShp" presStyleIdx="0" presStyleCnt="1"/>
      <dgm:spPr/>
    </dgm:pt>
    <dgm:pt modelId="{77703B1C-3F01-407D-B175-8416065EAC26}" type="pres">
      <dgm:prSet presAssocID="{3DA6211A-3B36-4F45-B75E-FE366A283CBC}" presName="points" presStyleCnt="0"/>
      <dgm:spPr/>
    </dgm:pt>
    <dgm:pt modelId="{1AE9AE91-327C-44FA-BC13-6FCACDF13AD1}" type="pres">
      <dgm:prSet presAssocID="{4F4D2A09-38DF-4677-8E05-4F443C8C80F3}" presName="compositeA" presStyleCnt="0"/>
      <dgm:spPr/>
    </dgm:pt>
    <dgm:pt modelId="{BD660007-BEF3-4012-8B1F-195CB4470137}" type="pres">
      <dgm:prSet presAssocID="{4F4D2A09-38DF-4677-8E05-4F443C8C80F3}" presName="textA" presStyleLbl="revTx" presStyleIdx="0" presStyleCnt="8">
        <dgm:presLayoutVars>
          <dgm:bulletEnabled val="1"/>
        </dgm:presLayoutVars>
      </dgm:prSet>
      <dgm:spPr/>
      <dgm:t>
        <a:bodyPr/>
        <a:lstStyle/>
        <a:p>
          <a:endParaRPr lang="tr-TR"/>
        </a:p>
      </dgm:t>
    </dgm:pt>
    <dgm:pt modelId="{FBBD75A6-AB3A-44DD-AA2F-A89D7168B5D6}" type="pres">
      <dgm:prSet presAssocID="{4F4D2A09-38DF-4677-8E05-4F443C8C80F3}" presName="circleA" presStyleLbl="node1" presStyleIdx="0" presStyleCnt="8"/>
      <dgm:spPr/>
    </dgm:pt>
    <dgm:pt modelId="{2850E89D-A2C6-4E9B-B40B-F1B870CA93A8}" type="pres">
      <dgm:prSet presAssocID="{4F4D2A09-38DF-4677-8E05-4F443C8C80F3}" presName="spaceA" presStyleCnt="0"/>
      <dgm:spPr/>
    </dgm:pt>
    <dgm:pt modelId="{09FF5D37-4B89-4916-835D-B8E04D99AD89}" type="pres">
      <dgm:prSet presAssocID="{6EDE1230-5998-4C6C-9D44-53C0E13F959B}" presName="space" presStyleCnt="0"/>
      <dgm:spPr/>
    </dgm:pt>
    <dgm:pt modelId="{C0C943FC-E4CE-48E3-8208-CB0BC71440A0}" type="pres">
      <dgm:prSet presAssocID="{03887CF5-2344-43FD-9183-C4100139D896}" presName="compositeB" presStyleCnt="0"/>
      <dgm:spPr/>
    </dgm:pt>
    <dgm:pt modelId="{9E5BD438-0F2F-4D02-828D-C00437029F5E}" type="pres">
      <dgm:prSet presAssocID="{03887CF5-2344-43FD-9183-C4100139D896}" presName="textB" presStyleLbl="revTx" presStyleIdx="1" presStyleCnt="8" custScaleX="195143">
        <dgm:presLayoutVars>
          <dgm:bulletEnabled val="1"/>
        </dgm:presLayoutVars>
      </dgm:prSet>
      <dgm:spPr/>
      <dgm:t>
        <a:bodyPr/>
        <a:lstStyle/>
        <a:p>
          <a:endParaRPr lang="tr-TR"/>
        </a:p>
      </dgm:t>
    </dgm:pt>
    <dgm:pt modelId="{F5B00A00-C868-46FA-8A5A-CBFDDE5D0ACD}" type="pres">
      <dgm:prSet presAssocID="{03887CF5-2344-43FD-9183-C4100139D896}" presName="circleB" presStyleLbl="node1" presStyleIdx="1" presStyleCnt="8"/>
      <dgm:spPr/>
    </dgm:pt>
    <dgm:pt modelId="{61DE4500-9108-4CEE-8867-B24049035988}" type="pres">
      <dgm:prSet presAssocID="{03887CF5-2344-43FD-9183-C4100139D896}" presName="spaceB" presStyleCnt="0"/>
      <dgm:spPr/>
    </dgm:pt>
    <dgm:pt modelId="{023829A1-37E1-4EE7-82CC-33F6B92509C1}" type="pres">
      <dgm:prSet presAssocID="{6CD8D66E-C747-42C3-8495-8362665996D5}" presName="space" presStyleCnt="0"/>
      <dgm:spPr/>
    </dgm:pt>
    <dgm:pt modelId="{DEC9DFF0-F808-4AAE-8EB7-510996D5F70A}" type="pres">
      <dgm:prSet presAssocID="{2276CE31-C3D3-46AA-96C7-02926B1AC0D6}" presName="compositeA" presStyleCnt="0"/>
      <dgm:spPr/>
    </dgm:pt>
    <dgm:pt modelId="{F5567BD4-D072-4F2A-AFBC-B3FAB8D0DADC}" type="pres">
      <dgm:prSet presAssocID="{2276CE31-C3D3-46AA-96C7-02926B1AC0D6}" presName="textA" presStyleLbl="revTx" presStyleIdx="2" presStyleCnt="8">
        <dgm:presLayoutVars>
          <dgm:bulletEnabled val="1"/>
        </dgm:presLayoutVars>
      </dgm:prSet>
      <dgm:spPr/>
      <dgm:t>
        <a:bodyPr/>
        <a:lstStyle/>
        <a:p>
          <a:endParaRPr lang="tr-TR"/>
        </a:p>
      </dgm:t>
    </dgm:pt>
    <dgm:pt modelId="{9CFFA131-2BCE-45BB-B902-E49CC69F9F3D}" type="pres">
      <dgm:prSet presAssocID="{2276CE31-C3D3-46AA-96C7-02926B1AC0D6}" presName="circleA" presStyleLbl="node1" presStyleIdx="2" presStyleCnt="8"/>
      <dgm:spPr/>
    </dgm:pt>
    <dgm:pt modelId="{252C48D7-63A0-4852-8872-2CFCF59D7A2B}" type="pres">
      <dgm:prSet presAssocID="{2276CE31-C3D3-46AA-96C7-02926B1AC0D6}" presName="spaceA" presStyleCnt="0"/>
      <dgm:spPr/>
    </dgm:pt>
    <dgm:pt modelId="{10216D78-4DD0-4350-87B5-CF2FD10AD470}" type="pres">
      <dgm:prSet presAssocID="{580D6A8F-545A-45D0-972D-B772B9E650B8}" presName="space" presStyleCnt="0"/>
      <dgm:spPr/>
    </dgm:pt>
    <dgm:pt modelId="{925F667E-6714-4145-B1E4-7209B1E847CB}" type="pres">
      <dgm:prSet presAssocID="{BA652EFB-21B6-4BD7-B643-334799987982}" presName="compositeB" presStyleCnt="0"/>
      <dgm:spPr/>
    </dgm:pt>
    <dgm:pt modelId="{F8A290BD-A352-4B61-AD2F-6D5D34DF4621}" type="pres">
      <dgm:prSet presAssocID="{BA652EFB-21B6-4BD7-B643-334799987982}" presName="textB" presStyleLbl="revTx" presStyleIdx="3" presStyleCnt="8">
        <dgm:presLayoutVars>
          <dgm:bulletEnabled val="1"/>
        </dgm:presLayoutVars>
      </dgm:prSet>
      <dgm:spPr/>
      <dgm:t>
        <a:bodyPr/>
        <a:lstStyle/>
        <a:p>
          <a:endParaRPr lang="tr-TR"/>
        </a:p>
      </dgm:t>
    </dgm:pt>
    <dgm:pt modelId="{D9AC000A-DA85-4EC0-8A84-87ACDFCD63BE}" type="pres">
      <dgm:prSet presAssocID="{BA652EFB-21B6-4BD7-B643-334799987982}" presName="circleB" presStyleLbl="node1" presStyleIdx="3" presStyleCnt="8"/>
      <dgm:spPr/>
    </dgm:pt>
    <dgm:pt modelId="{2B775107-EBE2-4144-8264-265E2CEB4DBC}" type="pres">
      <dgm:prSet presAssocID="{BA652EFB-21B6-4BD7-B643-334799987982}" presName="spaceB" presStyleCnt="0"/>
      <dgm:spPr/>
    </dgm:pt>
    <dgm:pt modelId="{D66B10C9-4D0B-4850-AA15-195B242B6379}" type="pres">
      <dgm:prSet presAssocID="{52F5CCDA-6228-4E38-8979-D6F70EF6D5CB}" presName="space" presStyleCnt="0"/>
      <dgm:spPr/>
    </dgm:pt>
    <dgm:pt modelId="{3D040357-4DEB-4463-A67B-EB1AEDAFE922}" type="pres">
      <dgm:prSet presAssocID="{EFFB98F3-5DDF-4FEF-AB70-CBC2347CAD3A}" presName="compositeA" presStyleCnt="0"/>
      <dgm:spPr/>
    </dgm:pt>
    <dgm:pt modelId="{707E04C8-D9A9-4E0C-87E3-774EFBA41F1D}" type="pres">
      <dgm:prSet presAssocID="{EFFB98F3-5DDF-4FEF-AB70-CBC2347CAD3A}" presName="textA" presStyleLbl="revTx" presStyleIdx="4" presStyleCnt="8" custLinFactNeighborX="5226">
        <dgm:presLayoutVars>
          <dgm:bulletEnabled val="1"/>
        </dgm:presLayoutVars>
      </dgm:prSet>
      <dgm:spPr/>
      <dgm:t>
        <a:bodyPr/>
        <a:lstStyle/>
        <a:p>
          <a:endParaRPr lang="tr-TR"/>
        </a:p>
      </dgm:t>
    </dgm:pt>
    <dgm:pt modelId="{59E23587-6655-48E3-961A-CD4E975CD4C6}" type="pres">
      <dgm:prSet presAssocID="{EFFB98F3-5DDF-4FEF-AB70-CBC2347CAD3A}" presName="circleA" presStyleLbl="node1" presStyleIdx="4" presStyleCnt="8"/>
      <dgm:spPr>
        <a:solidFill>
          <a:srgbClr val="0070C0"/>
        </a:solidFill>
      </dgm:spPr>
      <dgm:t>
        <a:bodyPr/>
        <a:lstStyle/>
        <a:p>
          <a:endParaRPr lang="tr-TR"/>
        </a:p>
      </dgm:t>
    </dgm:pt>
    <dgm:pt modelId="{E188ECFE-96CD-45FB-A073-09472C93C6AB}" type="pres">
      <dgm:prSet presAssocID="{EFFB98F3-5DDF-4FEF-AB70-CBC2347CAD3A}" presName="spaceA" presStyleCnt="0"/>
      <dgm:spPr/>
    </dgm:pt>
    <dgm:pt modelId="{57693655-1FA9-4AE9-A3AF-9ACAAA988B2B}" type="pres">
      <dgm:prSet presAssocID="{2BD6FC8B-EADB-41E2-AC47-7F18B5908927}" presName="space" presStyleCnt="0"/>
      <dgm:spPr/>
    </dgm:pt>
    <dgm:pt modelId="{179BF619-3F7C-41ED-AE2F-6AF0948B0D95}" type="pres">
      <dgm:prSet presAssocID="{5889284E-6737-4315-BFAF-0EDDEB00304C}" presName="compositeB" presStyleCnt="0"/>
      <dgm:spPr/>
    </dgm:pt>
    <dgm:pt modelId="{7CE866C9-7A64-4E70-B543-EFE435BC786A}" type="pres">
      <dgm:prSet presAssocID="{5889284E-6737-4315-BFAF-0EDDEB00304C}" presName="textB" presStyleLbl="revTx" presStyleIdx="5" presStyleCnt="8">
        <dgm:presLayoutVars>
          <dgm:bulletEnabled val="1"/>
        </dgm:presLayoutVars>
      </dgm:prSet>
      <dgm:spPr/>
      <dgm:t>
        <a:bodyPr/>
        <a:lstStyle/>
        <a:p>
          <a:endParaRPr lang="tr-TR"/>
        </a:p>
      </dgm:t>
    </dgm:pt>
    <dgm:pt modelId="{EF837B16-3ACF-4668-945A-5085C8FEC530}" type="pres">
      <dgm:prSet presAssocID="{5889284E-6737-4315-BFAF-0EDDEB00304C}" presName="circleB" presStyleLbl="node1" presStyleIdx="5" presStyleCnt="8"/>
      <dgm:spPr>
        <a:solidFill>
          <a:srgbClr val="00B050"/>
        </a:solidFill>
      </dgm:spPr>
      <dgm:t>
        <a:bodyPr/>
        <a:lstStyle/>
        <a:p>
          <a:endParaRPr lang="tr-TR"/>
        </a:p>
      </dgm:t>
    </dgm:pt>
    <dgm:pt modelId="{35876106-CC2C-4504-864E-3F604AAAAB44}" type="pres">
      <dgm:prSet presAssocID="{5889284E-6737-4315-BFAF-0EDDEB00304C}" presName="spaceB" presStyleCnt="0"/>
      <dgm:spPr/>
    </dgm:pt>
    <dgm:pt modelId="{3EA360A0-E224-45E8-9154-8787EB5CDB89}" type="pres">
      <dgm:prSet presAssocID="{07137643-484F-47BE-B233-23F87BA6FC54}" presName="space" presStyleCnt="0"/>
      <dgm:spPr/>
    </dgm:pt>
    <dgm:pt modelId="{3B6E01E0-400D-46DF-9FD8-8E1CE8DB9901}" type="pres">
      <dgm:prSet presAssocID="{83C019AE-7481-475A-850C-33629B65B59F}" presName="compositeA" presStyleCnt="0"/>
      <dgm:spPr/>
    </dgm:pt>
    <dgm:pt modelId="{C1AB0C72-B561-4EDC-8F28-B0B8C36FC4AC}" type="pres">
      <dgm:prSet presAssocID="{83C019AE-7481-475A-850C-33629B65B59F}" presName="textA" presStyleLbl="revTx" presStyleIdx="6" presStyleCnt="8" custScaleX="135751">
        <dgm:presLayoutVars>
          <dgm:bulletEnabled val="1"/>
        </dgm:presLayoutVars>
      </dgm:prSet>
      <dgm:spPr/>
      <dgm:t>
        <a:bodyPr/>
        <a:lstStyle/>
        <a:p>
          <a:endParaRPr lang="tr-TR"/>
        </a:p>
      </dgm:t>
    </dgm:pt>
    <dgm:pt modelId="{7112A8CD-DB9E-4C88-8A81-9FA893987038}" type="pres">
      <dgm:prSet presAssocID="{83C019AE-7481-475A-850C-33629B65B59F}" presName="circleA" presStyleLbl="node1" presStyleIdx="6" presStyleCnt="8"/>
      <dgm:spPr/>
    </dgm:pt>
    <dgm:pt modelId="{285C4962-EA39-40D3-B006-FBF8F35E2D07}" type="pres">
      <dgm:prSet presAssocID="{83C019AE-7481-475A-850C-33629B65B59F}" presName="spaceA" presStyleCnt="0"/>
      <dgm:spPr/>
    </dgm:pt>
    <dgm:pt modelId="{10BD6224-CF59-491C-AD19-5687E1117179}" type="pres">
      <dgm:prSet presAssocID="{3C46F543-EDD1-4B29-9A04-4117CC64B1B8}" presName="space" presStyleCnt="0"/>
      <dgm:spPr/>
    </dgm:pt>
    <dgm:pt modelId="{4FFC6AF0-7CA0-4DA0-8C82-01C6D5D4CCDB}" type="pres">
      <dgm:prSet presAssocID="{B5C7E086-387B-4250-8FB9-70B7D4F4CDDF}" presName="compositeB" presStyleCnt="0"/>
      <dgm:spPr/>
    </dgm:pt>
    <dgm:pt modelId="{D798D414-D045-479A-AE23-6F296CDFD493}" type="pres">
      <dgm:prSet presAssocID="{B5C7E086-387B-4250-8FB9-70B7D4F4CDDF}" presName="textB" presStyleLbl="revTx" presStyleIdx="7" presStyleCnt="8" custScaleX="126855">
        <dgm:presLayoutVars>
          <dgm:bulletEnabled val="1"/>
        </dgm:presLayoutVars>
      </dgm:prSet>
      <dgm:spPr/>
      <dgm:t>
        <a:bodyPr/>
        <a:lstStyle/>
        <a:p>
          <a:endParaRPr lang="tr-TR"/>
        </a:p>
      </dgm:t>
    </dgm:pt>
    <dgm:pt modelId="{FBFF5478-6026-49CE-A636-0609DAEA6187}" type="pres">
      <dgm:prSet presAssocID="{B5C7E086-387B-4250-8FB9-70B7D4F4CDDF}" presName="circleB" presStyleLbl="node1" presStyleIdx="7" presStyleCnt="8"/>
      <dgm:spPr/>
    </dgm:pt>
    <dgm:pt modelId="{11401636-1854-47A0-B860-4E9705EFB71B}" type="pres">
      <dgm:prSet presAssocID="{B5C7E086-387B-4250-8FB9-70B7D4F4CDDF}" presName="spaceB" presStyleCnt="0"/>
      <dgm:spPr/>
    </dgm:pt>
  </dgm:ptLst>
  <dgm:cxnLst>
    <dgm:cxn modelId="{D941AA09-FA02-4946-BDDA-F39634CCB841}" type="presOf" srcId="{4F4D2A09-38DF-4677-8E05-4F443C8C80F3}" destId="{BD660007-BEF3-4012-8B1F-195CB4470137}" srcOrd="0" destOrd="0" presId="urn:microsoft.com/office/officeart/2005/8/layout/hProcess11"/>
    <dgm:cxn modelId="{F611E88F-EEAC-4CCC-9D41-ADA6F3987F4F}" srcId="{3DA6211A-3B36-4F45-B75E-FE366A283CBC}" destId="{EFFB98F3-5DDF-4FEF-AB70-CBC2347CAD3A}" srcOrd="4" destOrd="0" parTransId="{C30D87E7-8445-4420-B558-4CD77A641C2C}" sibTransId="{2BD6FC8B-EADB-41E2-AC47-7F18B5908927}"/>
    <dgm:cxn modelId="{74CAD4FC-242A-48A4-B7C5-AAC21FBF2CAF}" srcId="{3DA6211A-3B36-4F45-B75E-FE366A283CBC}" destId="{4F4D2A09-38DF-4677-8E05-4F443C8C80F3}" srcOrd="0" destOrd="0" parTransId="{ED2441F6-E2B5-43F2-8DBE-44114CD0F124}" sibTransId="{6EDE1230-5998-4C6C-9D44-53C0E13F959B}"/>
    <dgm:cxn modelId="{20D9E2DA-CEDC-41A9-8A3D-B85F8C486339}" type="presOf" srcId="{2276CE31-C3D3-46AA-96C7-02926B1AC0D6}" destId="{F5567BD4-D072-4F2A-AFBC-B3FAB8D0DADC}" srcOrd="0" destOrd="0" presId="urn:microsoft.com/office/officeart/2005/8/layout/hProcess11"/>
    <dgm:cxn modelId="{53007030-10EE-4205-9039-894EFB5E4302}" type="presOf" srcId="{3DA6211A-3B36-4F45-B75E-FE366A283CBC}" destId="{37DC0D3F-F957-4398-A093-5C4E87592D5F}" srcOrd="0" destOrd="0" presId="urn:microsoft.com/office/officeart/2005/8/layout/hProcess11"/>
    <dgm:cxn modelId="{67A685BB-D9F3-45FC-91F7-2DC84709695B}" srcId="{3DA6211A-3B36-4F45-B75E-FE366A283CBC}" destId="{5889284E-6737-4315-BFAF-0EDDEB00304C}" srcOrd="5" destOrd="0" parTransId="{DF05024D-E8AC-45CE-9B05-F0AE49BE357F}" sibTransId="{07137643-484F-47BE-B233-23F87BA6FC54}"/>
    <dgm:cxn modelId="{C5378950-282A-4D54-8FF1-C7A135336AE9}" type="presOf" srcId="{5889284E-6737-4315-BFAF-0EDDEB00304C}" destId="{7CE866C9-7A64-4E70-B543-EFE435BC786A}" srcOrd="0" destOrd="0" presId="urn:microsoft.com/office/officeart/2005/8/layout/hProcess11"/>
    <dgm:cxn modelId="{5BE6BCF5-19FA-4AA2-AA02-A77E30FD42B0}" srcId="{3DA6211A-3B36-4F45-B75E-FE366A283CBC}" destId="{2276CE31-C3D3-46AA-96C7-02926B1AC0D6}" srcOrd="2" destOrd="0" parTransId="{DBA90BE5-679B-4135-8AF6-5062389BB255}" sibTransId="{580D6A8F-545A-45D0-972D-B772B9E650B8}"/>
    <dgm:cxn modelId="{B2BC7438-6F30-4EA1-9636-C1EF29D64F2E}" srcId="{3DA6211A-3B36-4F45-B75E-FE366A283CBC}" destId="{B5C7E086-387B-4250-8FB9-70B7D4F4CDDF}" srcOrd="7" destOrd="0" parTransId="{D4A4D1C5-71B2-4F51-A179-DE4A15AAB6B3}" sibTransId="{3CC5A308-A5C2-4685-90CD-364F4B34FAF0}"/>
    <dgm:cxn modelId="{7BAA0BDF-3BFC-4D88-A694-F403567C4510}" type="presOf" srcId="{03887CF5-2344-43FD-9183-C4100139D896}" destId="{9E5BD438-0F2F-4D02-828D-C00437029F5E}" srcOrd="0" destOrd="0" presId="urn:microsoft.com/office/officeart/2005/8/layout/hProcess11"/>
    <dgm:cxn modelId="{83A971D3-039C-41E4-9EEA-4AE8BC846894}" type="presOf" srcId="{B5C7E086-387B-4250-8FB9-70B7D4F4CDDF}" destId="{D798D414-D045-479A-AE23-6F296CDFD493}" srcOrd="0" destOrd="0" presId="urn:microsoft.com/office/officeart/2005/8/layout/hProcess11"/>
    <dgm:cxn modelId="{2D17A4F9-3692-4BFF-ADB8-50958BEACC1C}" srcId="{3DA6211A-3B36-4F45-B75E-FE366A283CBC}" destId="{BA652EFB-21B6-4BD7-B643-334799987982}" srcOrd="3" destOrd="0" parTransId="{3B0F0AAC-0BDF-4256-A915-5F7E86205211}" sibTransId="{52F5CCDA-6228-4E38-8979-D6F70EF6D5CB}"/>
    <dgm:cxn modelId="{36029C87-676B-4CFF-AB62-B910EBB52AC6}" type="presOf" srcId="{83C019AE-7481-475A-850C-33629B65B59F}" destId="{C1AB0C72-B561-4EDC-8F28-B0B8C36FC4AC}" srcOrd="0" destOrd="0" presId="urn:microsoft.com/office/officeart/2005/8/layout/hProcess11"/>
    <dgm:cxn modelId="{ED1C3919-F008-4BF5-9279-266A7C007666}" srcId="{3DA6211A-3B36-4F45-B75E-FE366A283CBC}" destId="{03887CF5-2344-43FD-9183-C4100139D896}" srcOrd="1" destOrd="0" parTransId="{ED2F8EDC-D012-4590-B015-C0213C3BB0D7}" sibTransId="{6CD8D66E-C747-42C3-8495-8362665996D5}"/>
    <dgm:cxn modelId="{62F1CC40-247D-4A36-9EAC-0A6B504E3353}" type="presOf" srcId="{BA652EFB-21B6-4BD7-B643-334799987982}" destId="{F8A290BD-A352-4B61-AD2F-6D5D34DF4621}" srcOrd="0" destOrd="0" presId="urn:microsoft.com/office/officeart/2005/8/layout/hProcess11"/>
    <dgm:cxn modelId="{083C1238-879E-4036-B3BE-5B173E289F71}" type="presOf" srcId="{EFFB98F3-5DDF-4FEF-AB70-CBC2347CAD3A}" destId="{707E04C8-D9A9-4E0C-87E3-774EFBA41F1D}" srcOrd="0" destOrd="0" presId="urn:microsoft.com/office/officeart/2005/8/layout/hProcess11"/>
    <dgm:cxn modelId="{CE11B679-257D-45E3-A227-8E23A995B80A}" srcId="{3DA6211A-3B36-4F45-B75E-FE366A283CBC}" destId="{83C019AE-7481-475A-850C-33629B65B59F}" srcOrd="6" destOrd="0" parTransId="{52F031EA-4AE1-4DA4-BEBE-115E0CA6DB76}" sibTransId="{3C46F543-EDD1-4B29-9A04-4117CC64B1B8}"/>
    <dgm:cxn modelId="{1920E5D3-FF00-401B-BA04-46EC88A83EEC}" type="presParOf" srcId="{37DC0D3F-F957-4398-A093-5C4E87592D5F}" destId="{07FD35BB-DE6F-4E68-A742-4449D0D282F5}" srcOrd="0" destOrd="0" presId="urn:microsoft.com/office/officeart/2005/8/layout/hProcess11"/>
    <dgm:cxn modelId="{98468005-F488-461A-8921-D987FF2F7044}" type="presParOf" srcId="{37DC0D3F-F957-4398-A093-5C4E87592D5F}" destId="{77703B1C-3F01-407D-B175-8416065EAC26}" srcOrd="1" destOrd="0" presId="urn:microsoft.com/office/officeart/2005/8/layout/hProcess11"/>
    <dgm:cxn modelId="{FD72F76A-8181-4DF8-B620-9A936AB11CC8}" type="presParOf" srcId="{77703B1C-3F01-407D-B175-8416065EAC26}" destId="{1AE9AE91-327C-44FA-BC13-6FCACDF13AD1}" srcOrd="0" destOrd="0" presId="urn:microsoft.com/office/officeart/2005/8/layout/hProcess11"/>
    <dgm:cxn modelId="{AACD0AD8-21EF-4FCF-9CC7-9E34261AE0B5}" type="presParOf" srcId="{1AE9AE91-327C-44FA-BC13-6FCACDF13AD1}" destId="{BD660007-BEF3-4012-8B1F-195CB4470137}" srcOrd="0" destOrd="0" presId="urn:microsoft.com/office/officeart/2005/8/layout/hProcess11"/>
    <dgm:cxn modelId="{B71DFDBA-32BF-4A0F-B91D-A881EB6FB183}" type="presParOf" srcId="{1AE9AE91-327C-44FA-BC13-6FCACDF13AD1}" destId="{FBBD75A6-AB3A-44DD-AA2F-A89D7168B5D6}" srcOrd="1" destOrd="0" presId="urn:microsoft.com/office/officeart/2005/8/layout/hProcess11"/>
    <dgm:cxn modelId="{9F932D2D-3A38-4A29-BCFF-46F58B4D6D8C}" type="presParOf" srcId="{1AE9AE91-327C-44FA-BC13-6FCACDF13AD1}" destId="{2850E89D-A2C6-4E9B-B40B-F1B870CA93A8}" srcOrd="2" destOrd="0" presId="urn:microsoft.com/office/officeart/2005/8/layout/hProcess11"/>
    <dgm:cxn modelId="{ECA55E8E-B3A5-4676-B649-4DBEE17A9EFF}" type="presParOf" srcId="{77703B1C-3F01-407D-B175-8416065EAC26}" destId="{09FF5D37-4B89-4916-835D-B8E04D99AD89}" srcOrd="1" destOrd="0" presId="urn:microsoft.com/office/officeart/2005/8/layout/hProcess11"/>
    <dgm:cxn modelId="{9607C40C-4EAF-4148-9958-30223CA53B7F}" type="presParOf" srcId="{77703B1C-3F01-407D-B175-8416065EAC26}" destId="{C0C943FC-E4CE-48E3-8208-CB0BC71440A0}" srcOrd="2" destOrd="0" presId="urn:microsoft.com/office/officeart/2005/8/layout/hProcess11"/>
    <dgm:cxn modelId="{F537A639-308D-4234-A023-46876B592337}" type="presParOf" srcId="{C0C943FC-E4CE-48E3-8208-CB0BC71440A0}" destId="{9E5BD438-0F2F-4D02-828D-C00437029F5E}" srcOrd="0" destOrd="0" presId="urn:microsoft.com/office/officeart/2005/8/layout/hProcess11"/>
    <dgm:cxn modelId="{CE952E1E-26C3-4774-97C1-88EE1B10661D}" type="presParOf" srcId="{C0C943FC-E4CE-48E3-8208-CB0BC71440A0}" destId="{F5B00A00-C868-46FA-8A5A-CBFDDE5D0ACD}" srcOrd="1" destOrd="0" presId="urn:microsoft.com/office/officeart/2005/8/layout/hProcess11"/>
    <dgm:cxn modelId="{FD3CF6A8-AFDC-4FF8-A2D2-4D53E7916A5B}" type="presParOf" srcId="{C0C943FC-E4CE-48E3-8208-CB0BC71440A0}" destId="{61DE4500-9108-4CEE-8867-B24049035988}" srcOrd="2" destOrd="0" presId="urn:microsoft.com/office/officeart/2005/8/layout/hProcess11"/>
    <dgm:cxn modelId="{91BF3DAA-9FCD-44F2-8EB7-F091C2437B9D}" type="presParOf" srcId="{77703B1C-3F01-407D-B175-8416065EAC26}" destId="{023829A1-37E1-4EE7-82CC-33F6B92509C1}" srcOrd="3" destOrd="0" presId="urn:microsoft.com/office/officeart/2005/8/layout/hProcess11"/>
    <dgm:cxn modelId="{970C669A-4EFC-4A3F-9AAA-E3A15AFEE3F6}" type="presParOf" srcId="{77703B1C-3F01-407D-B175-8416065EAC26}" destId="{DEC9DFF0-F808-4AAE-8EB7-510996D5F70A}" srcOrd="4" destOrd="0" presId="urn:microsoft.com/office/officeart/2005/8/layout/hProcess11"/>
    <dgm:cxn modelId="{25AB70B8-5D3C-491F-8C91-8642D1DA391D}" type="presParOf" srcId="{DEC9DFF0-F808-4AAE-8EB7-510996D5F70A}" destId="{F5567BD4-D072-4F2A-AFBC-B3FAB8D0DADC}" srcOrd="0" destOrd="0" presId="urn:microsoft.com/office/officeart/2005/8/layout/hProcess11"/>
    <dgm:cxn modelId="{ED943C70-4174-402A-A2AF-6BC26AA45C03}" type="presParOf" srcId="{DEC9DFF0-F808-4AAE-8EB7-510996D5F70A}" destId="{9CFFA131-2BCE-45BB-B902-E49CC69F9F3D}" srcOrd="1" destOrd="0" presId="urn:microsoft.com/office/officeart/2005/8/layout/hProcess11"/>
    <dgm:cxn modelId="{548EB743-D536-4AAF-ABEE-AB3F5E7475AF}" type="presParOf" srcId="{DEC9DFF0-F808-4AAE-8EB7-510996D5F70A}" destId="{252C48D7-63A0-4852-8872-2CFCF59D7A2B}" srcOrd="2" destOrd="0" presId="urn:microsoft.com/office/officeart/2005/8/layout/hProcess11"/>
    <dgm:cxn modelId="{1D4EABC8-0F10-411E-AA16-7C254E4C6B54}" type="presParOf" srcId="{77703B1C-3F01-407D-B175-8416065EAC26}" destId="{10216D78-4DD0-4350-87B5-CF2FD10AD470}" srcOrd="5" destOrd="0" presId="urn:microsoft.com/office/officeart/2005/8/layout/hProcess11"/>
    <dgm:cxn modelId="{C27BF356-903D-40C5-8BD5-89298711680A}" type="presParOf" srcId="{77703B1C-3F01-407D-B175-8416065EAC26}" destId="{925F667E-6714-4145-B1E4-7209B1E847CB}" srcOrd="6" destOrd="0" presId="urn:microsoft.com/office/officeart/2005/8/layout/hProcess11"/>
    <dgm:cxn modelId="{B7ED1101-AEEC-4D71-A956-BDEF83BBFA5E}" type="presParOf" srcId="{925F667E-6714-4145-B1E4-7209B1E847CB}" destId="{F8A290BD-A352-4B61-AD2F-6D5D34DF4621}" srcOrd="0" destOrd="0" presId="urn:microsoft.com/office/officeart/2005/8/layout/hProcess11"/>
    <dgm:cxn modelId="{757BB6D5-FADE-428C-AA4E-6AC76C71819D}" type="presParOf" srcId="{925F667E-6714-4145-B1E4-7209B1E847CB}" destId="{D9AC000A-DA85-4EC0-8A84-87ACDFCD63BE}" srcOrd="1" destOrd="0" presId="urn:microsoft.com/office/officeart/2005/8/layout/hProcess11"/>
    <dgm:cxn modelId="{5A83327F-B206-4170-80B7-BA9E897D8C0B}" type="presParOf" srcId="{925F667E-6714-4145-B1E4-7209B1E847CB}" destId="{2B775107-EBE2-4144-8264-265E2CEB4DBC}" srcOrd="2" destOrd="0" presId="urn:microsoft.com/office/officeart/2005/8/layout/hProcess11"/>
    <dgm:cxn modelId="{1B6D110E-4361-40EE-9BC5-D03A681B24BD}" type="presParOf" srcId="{77703B1C-3F01-407D-B175-8416065EAC26}" destId="{D66B10C9-4D0B-4850-AA15-195B242B6379}" srcOrd="7" destOrd="0" presId="urn:microsoft.com/office/officeart/2005/8/layout/hProcess11"/>
    <dgm:cxn modelId="{084A9D2C-BE16-4442-86BD-950643C4B483}" type="presParOf" srcId="{77703B1C-3F01-407D-B175-8416065EAC26}" destId="{3D040357-4DEB-4463-A67B-EB1AEDAFE922}" srcOrd="8" destOrd="0" presId="urn:microsoft.com/office/officeart/2005/8/layout/hProcess11"/>
    <dgm:cxn modelId="{B95C8496-2049-4A87-A0FA-D3F95EBDE5BB}" type="presParOf" srcId="{3D040357-4DEB-4463-A67B-EB1AEDAFE922}" destId="{707E04C8-D9A9-4E0C-87E3-774EFBA41F1D}" srcOrd="0" destOrd="0" presId="urn:microsoft.com/office/officeart/2005/8/layout/hProcess11"/>
    <dgm:cxn modelId="{38FC88EC-CF95-4014-B3AB-43BFBBB82A6F}" type="presParOf" srcId="{3D040357-4DEB-4463-A67B-EB1AEDAFE922}" destId="{59E23587-6655-48E3-961A-CD4E975CD4C6}" srcOrd="1" destOrd="0" presId="urn:microsoft.com/office/officeart/2005/8/layout/hProcess11"/>
    <dgm:cxn modelId="{14D47E3A-F688-46E3-AD76-70DCCE611B5D}" type="presParOf" srcId="{3D040357-4DEB-4463-A67B-EB1AEDAFE922}" destId="{E188ECFE-96CD-45FB-A073-09472C93C6AB}" srcOrd="2" destOrd="0" presId="urn:microsoft.com/office/officeart/2005/8/layout/hProcess11"/>
    <dgm:cxn modelId="{1A7501AB-5679-4F82-A13F-3B16F8234B57}" type="presParOf" srcId="{77703B1C-3F01-407D-B175-8416065EAC26}" destId="{57693655-1FA9-4AE9-A3AF-9ACAAA988B2B}" srcOrd="9" destOrd="0" presId="urn:microsoft.com/office/officeart/2005/8/layout/hProcess11"/>
    <dgm:cxn modelId="{9FC77884-6A74-41A6-A018-040C33345EFD}" type="presParOf" srcId="{77703B1C-3F01-407D-B175-8416065EAC26}" destId="{179BF619-3F7C-41ED-AE2F-6AF0948B0D95}" srcOrd="10" destOrd="0" presId="urn:microsoft.com/office/officeart/2005/8/layout/hProcess11"/>
    <dgm:cxn modelId="{238DA7C8-0A37-4041-B16F-6E4C9186962E}" type="presParOf" srcId="{179BF619-3F7C-41ED-AE2F-6AF0948B0D95}" destId="{7CE866C9-7A64-4E70-B543-EFE435BC786A}" srcOrd="0" destOrd="0" presId="urn:microsoft.com/office/officeart/2005/8/layout/hProcess11"/>
    <dgm:cxn modelId="{9B6180D8-12D8-4F61-8CF9-A94519CF644B}" type="presParOf" srcId="{179BF619-3F7C-41ED-AE2F-6AF0948B0D95}" destId="{EF837B16-3ACF-4668-945A-5085C8FEC530}" srcOrd="1" destOrd="0" presId="urn:microsoft.com/office/officeart/2005/8/layout/hProcess11"/>
    <dgm:cxn modelId="{015F78D2-DFE1-4CA2-B9A8-FC89C4D79065}" type="presParOf" srcId="{179BF619-3F7C-41ED-AE2F-6AF0948B0D95}" destId="{35876106-CC2C-4504-864E-3F604AAAAB44}" srcOrd="2" destOrd="0" presId="urn:microsoft.com/office/officeart/2005/8/layout/hProcess11"/>
    <dgm:cxn modelId="{DBE66335-4774-4854-B4D9-1D46D490E32A}" type="presParOf" srcId="{77703B1C-3F01-407D-B175-8416065EAC26}" destId="{3EA360A0-E224-45E8-9154-8787EB5CDB89}" srcOrd="11" destOrd="0" presId="urn:microsoft.com/office/officeart/2005/8/layout/hProcess11"/>
    <dgm:cxn modelId="{1EB71EFE-18F4-4002-BB60-C0D8E4B305EE}" type="presParOf" srcId="{77703B1C-3F01-407D-B175-8416065EAC26}" destId="{3B6E01E0-400D-46DF-9FD8-8E1CE8DB9901}" srcOrd="12" destOrd="0" presId="urn:microsoft.com/office/officeart/2005/8/layout/hProcess11"/>
    <dgm:cxn modelId="{3E646419-0FD9-4BCE-8E8A-2675B34BCEA4}" type="presParOf" srcId="{3B6E01E0-400D-46DF-9FD8-8E1CE8DB9901}" destId="{C1AB0C72-B561-4EDC-8F28-B0B8C36FC4AC}" srcOrd="0" destOrd="0" presId="urn:microsoft.com/office/officeart/2005/8/layout/hProcess11"/>
    <dgm:cxn modelId="{CC34ABD1-8EA7-4B68-962F-1D049CA8F6C2}" type="presParOf" srcId="{3B6E01E0-400D-46DF-9FD8-8E1CE8DB9901}" destId="{7112A8CD-DB9E-4C88-8A81-9FA893987038}" srcOrd="1" destOrd="0" presId="urn:microsoft.com/office/officeart/2005/8/layout/hProcess11"/>
    <dgm:cxn modelId="{6E0D5378-01D1-4873-BFBF-4B0D8C1FCD54}" type="presParOf" srcId="{3B6E01E0-400D-46DF-9FD8-8E1CE8DB9901}" destId="{285C4962-EA39-40D3-B006-FBF8F35E2D07}" srcOrd="2" destOrd="0" presId="urn:microsoft.com/office/officeart/2005/8/layout/hProcess11"/>
    <dgm:cxn modelId="{3E7DF0F6-8C56-4E08-9142-8E9CDECF2B63}" type="presParOf" srcId="{77703B1C-3F01-407D-B175-8416065EAC26}" destId="{10BD6224-CF59-491C-AD19-5687E1117179}" srcOrd="13" destOrd="0" presId="urn:microsoft.com/office/officeart/2005/8/layout/hProcess11"/>
    <dgm:cxn modelId="{9ACD0563-EE9C-4AF4-AD38-BC5157CE0FE1}" type="presParOf" srcId="{77703B1C-3F01-407D-B175-8416065EAC26}" destId="{4FFC6AF0-7CA0-4DA0-8C82-01C6D5D4CCDB}" srcOrd="14" destOrd="0" presId="urn:microsoft.com/office/officeart/2005/8/layout/hProcess11"/>
    <dgm:cxn modelId="{523F6DEC-2620-47D5-B810-EC165D888FF6}" type="presParOf" srcId="{4FFC6AF0-7CA0-4DA0-8C82-01C6D5D4CCDB}" destId="{D798D414-D045-479A-AE23-6F296CDFD493}" srcOrd="0" destOrd="0" presId="urn:microsoft.com/office/officeart/2005/8/layout/hProcess11"/>
    <dgm:cxn modelId="{DA25230B-1FEE-40A4-98E5-7D6F35624374}" type="presParOf" srcId="{4FFC6AF0-7CA0-4DA0-8C82-01C6D5D4CCDB}" destId="{FBFF5478-6026-49CE-A636-0609DAEA6187}" srcOrd="1" destOrd="0" presId="urn:microsoft.com/office/officeart/2005/8/layout/hProcess11"/>
    <dgm:cxn modelId="{F93FB95D-9FDB-4148-8337-9AAFB37B7181}" type="presParOf" srcId="{4FFC6AF0-7CA0-4DA0-8C82-01C6D5D4CCDB}" destId="{11401636-1854-47A0-B860-4E9705EFB71B}"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EAFDC0-DF57-4C05-B740-8690B72C0F92}" type="doc">
      <dgm:prSet loTypeId="urn:microsoft.com/office/officeart/2005/8/layout/cycle8" loCatId="cycle" qsTypeId="urn:microsoft.com/office/officeart/2005/8/quickstyle/simple1" qsCatId="simple" csTypeId="urn:microsoft.com/office/officeart/2005/8/colors/accent1_2" csCatId="accent1" phldr="1"/>
      <dgm:spPr/>
    </dgm:pt>
    <dgm:pt modelId="{733A07AA-601B-4D92-A41A-08C80386D2A7}">
      <dgm:prSet phldrT="[Metin]"/>
      <dgm:spPr/>
      <dgm:t>
        <a:bodyPr/>
        <a:lstStyle/>
        <a:p>
          <a:r>
            <a:rPr lang="tr-TR" dirty="0" smtClean="0"/>
            <a:t>UYGULA</a:t>
          </a:r>
          <a:endParaRPr lang="tr-TR" dirty="0"/>
        </a:p>
      </dgm:t>
    </dgm:pt>
    <dgm:pt modelId="{704826A5-583E-4E17-ABE5-94404F771B52}" type="parTrans" cxnId="{3F84D7DB-D592-4AD7-BD20-2DBAEC80E425}">
      <dgm:prSet/>
      <dgm:spPr/>
      <dgm:t>
        <a:bodyPr/>
        <a:lstStyle/>
        <a:p>
          <a:endParaRPr lang="tr-TR"/>
        </a:p>
      </dgm:t>
    </dgm:pt>
    <dgm:pt modelId="{934496CA-84B2-423B-8460-5D6F9B9656E3}" type="sibTrans" cxnId="{3F84D7DB-D592-4AD7-BD20-2DBAEC80E425}">
      <dgm:prSet/>
      <dgm:spPr/>
      <dgm:t>
        <a:bodyPr/>
        <a:lstStyle/>
        <a:p>
          <a:endParaRPr lang="tr-TR"/>
        </a:p>
      </dgm:t>
    </dgm:pt>
    <dgm:pt modelId="{9E382039-D879-46EC-A96E-8F16D32FC6E7}">
      <dgm:prSet phldrT="[Metin]"/>
      <dgm:spPr/>
      <dgm:t>
        <a:bodyPr/>
        <a:lstStyle/>
        <a:p>
          <a:r>
            <a:rPr lang="tr-TR" dirty="0" smtClean="0"/>
            <a:t>KONTROL ET</a:t>
          </a:r>
          <a:endParaRPr lang="tr-TR" dirty="0"/>
        </a:p>
      </dgm:t>
    </dgm:pt>
    <dgm:pt modelId="{1F1A739F-A1EC-439C-A54B-1404DA20575F}" type="parTrans" cxnId="{4C23A7BD-E8E0-4BBE-8B76-9A6C661D3FD7}">
      <dgm:prSet/>
      <dgm:spPr/>
      <dgm:t>
        <a:bodyPr/>
        <a:lstStyle/>
        <a:p>
          <a:endParaRPr lang="tr-TR"/>
        </a:p>
      </dgm:t>
    </dgm:pt>
    <dgm:pt modelId="{32EDBBCF-8179-484C-9445-04DD92462C4C}" type="sibTrans" cxnId="{4C23A7BD-E8E0-4BBE-8B76-9A6C661D3FD7}">
      <dgm:prSet/>
      <dgm:spPr/>
      <dgm:t>
        <a:bodyPr/>
        <a:lstStyle/>
        <a:p>
          <a:endParaRPr lang="tr-TR"/>
        </a:p>
      </dgm:t>
    </dgm:pt>
    <dgm:pt modelId="{4EB5423E-C45B-40B3-85FD-0AA42BFC43EA}">
      <dgm:prSet phldrT="[Metin]"/>
      <dgm:spPr/>
      <dgm:t>
        <a:bodyPr/>
        <a:lstStyle/>
        <a:p>
          <a:r>
            <a:rPr lang="tr-TR" dirty="0" smtClean="0"/>
            <a:t>PLANLA</a:t>
          </a:r>
          <a:endParaRPr lang="tr-TR" dirty="0"/>
        </a:p>
      </dgm:t>
    </dgm:pt>
    <dgm:pt modelId="{9DFC6D47-088E-444C-8855-B670BFCEE012}" type="parTrans" cxnId="{E8DC3E4D-F5C4-45D8-ADF1-AE460D1FA823}">
      <dgm:prSet/>
      <dgm:spPr/>
      <dgm:t>
        <a:bodyPr/>
        <a:lstStyle/>
        <a:p>
          <a:endParaRPr lang="tr-TR"/>
        </a:p>
      </dgm:t>
    </dgm:pt>
    <dgm:pt modelId="{95413B99-DDDC-44FE-B0C1-1190E4D7E874}" type="sibTrans" cxnId="{E8DC3E4D-F5C4-45D8-ADF1-AE460D1FA823}">
      <dgm:prSet/>
      <dgm:spPr/>
      <dgm:t>
        <a:bodyPr/>
        <a:lstStyle/>
        <a:p>
          <a:endParaRPr lang="tr-TR"/>
        </a:p>
      </dgm:t>
    </dgm:pt>
    <dgm:pt modelId="{9377D545-AC16-400B-AAC4-D2EB88373F51}">
      <dgm:prSet/>
      <dgm:spPr/>
      <dgm:t>
        <a:bodyPr/>
        <a:lstStyle/>
        <a:p>
          <a:r>
            <a:rPr lang="tr-TR" dirty="0" smtClean="0"/>
            <a:t>ÖNLEM AL</a:t>
          </a:r>
          <a:endParaRPr lang="tr-TR" dirty="0"/>
        </a:p>
      </dgm:t>
    </dgm:pt>
    <dgm:pt modelId="{68D4C566-A500-4B75-B3B8-0B143EF3CFC6}" type="parTrans" cxnId="{2130AB2D-A8D5-4B22-B970-6B47AB472E30}">
      <dgm:prSet/>
      <dgm:spPr/>
      <dgm:t>
        <a:bodyPr/>
        <a:lstStyle/>
        <a:p>
          <a:endParaRPr lang="tr-TR"/>
        </a:p>
      </dgm:t>
    </dgm:pt>
    <dgm:pt modelId="{D229B92F-312F-46EC-90CA-D50E3EFF874E}" type="sibTrans" cxnId="{2130AB2D-A8D5-4B22-B970-6B47AB472E30}">
      <dgm:prSet/>
      <dgm:spPr/>
      <dgm:t>
        <a:bodyPr/>
        <a:lstStyle/>
        <a:p>
          <a:endParaRPr lang="tr-TR"/>
        </a:p>
      </dgm:t>
    </dgm:pt>
    <dgm:pt modelId="{47A4C06B-4AF4-4365-B3A4-35D7B613D8B1}" type="pres">
      <dgm:prSet presAssocID="{F1EAFDC0-DF57-4C05-B740-8690B72C0F92}" presName="compositeShape" presStyleCnt="0">
        <dgm:presLayoutVars>
          <dgm:chMax val="7"/>
          <dgm:dir/>
          <dgm:resizeHandles val="exact"/>
        </dgm:presLayoutVars>
      </dgm:prSet>
      <dgm:spPr/>
    </dgm:pt>
    <dgm:pt modelId="{9DC6BB39-8868-4845-B69A-F6298CC9FC14}" type="pres">
      <dgm:prSet presAssocID="{F1EAFDC0-DF57-4C05-B740-8690B72C0F92}" presName="wedge1" presStyleLbl="node1" presStyleIdx="0" presStyleCnt="4"/>
      <dgm:spPr/>
      <dgm:t>
        <a:bodyPr/>
        <a:lstStyle/>
        <a:p>
          <a:endParaRPr lang="tr-TR"/>
        </a:p>
      </dgm:t>
    </dgm:pt>
    <dgm:pt modelId="{15F7D095-B81D-4E44-A372-FEECA49AB2BB}" type="pres">
      <dgm:prSet presAssocID="{F1EAFDC0-DF57-4C05-B740-8690B72C0F92}" presName="dummy1a" presStyleCnt="0"/>
      <dgm:spPr/>
    </dgm:pt>
    <dgm:pt modelId="{3C488EC5-A863-4D37-9FC0-11CC6E071E5F}" type="pres">
      <dgm:prSet presAssocID="{F1EAFDC0-DF57-4C05-B740-8690B72C0F92}" presName="dummy1b" presStyleCnt="0"/>
      <dgm:spPr/>
    </dgm:pt>
    <dgm:pt modelId="{782BDCAA-4E63-44F3-BCF2-7A83C85DFA7B}" type="pres">
      <dgm:prSet presAssocID="{F1EAFDC0-DF57-4C05-B740-8690B72C0F92}" presName="wedge1Tx" presStyleLbl="node1" presStyleIdx="0" presStyleCnt="4">
        <dgm:presLayoutVars>
          <dgm:chMax val="0"/>
          <dgm:chPref val="0"/>
          <dgm:bulletEnabled val="1"/>
        </dgm:presLayoutVars>
      </dgm:prSet>
      <dgm:spPr/>
      <dgm:t>
        <a:bodyPr/>
        <a:lstStyle/>
        <a:p>
          <a:endParaRPr lang="tr-TR"/>
        </a:p>
      </dgm:t>
    </dgm:pt>
    <dgm:pt modelId="{97AA82A9-B593-442A-831D-CE1D59D68252}" type="pres">
      <dgm:prSet presAssocID="{F1EAFDC0-DF57-4C05-B740-8690B72C0F92}" presName="wedge2" presStyleLbl="node1" presStyleIdx="1" presStyleCnt="4"/>
      <dgm:spPr/>
      <dgm:t>
        <a:bodyPr/>
        <a:lstStyle/>
        <a:p>
          <a:endParaRPr lang="tr-TR"/>
        </a:p>
      </dgm:t>
    </dgm:pt>
    <dgm:pt modelId="{C00ED4BC-62D4-439C-85DD-D499D676424B}" type="pres">
      <dgm:prSet presAssocID="{F1EAFDC0-DF57-4C05-B740-8690B72C0F92}" presName="dummy2a" presStyleCnt="0"/>
      <dgm:spPr/>
    </dgm:pt>
    <dgm:pt modelId="{D3F7A480-7D98-4276-8BFC-11BB97CCD646}" type="pres">
      <dgm:prSet presAssocID="{F1EAFDC0-DF57-4C05-B740-8690B72C0F92}" presName="dummy2b" presStyleCnt="0"/>
      <dgm:spPr/>
    </dgm:pt>
    <dgm:pt modelId="{46B71255-5060-4735-BF25-D66040C4E86C}" type="pres">
      <dgm:prSet presAssocID="{F1EAFDC0-DF57-4C05-B740-8690B72C0F92}" presName="wedge2Tx" presStyleLbl="node1" presStyleIdx="1" presStyleCnt="4">
        <dgm:presLayoutVars>
          <dgm:chMax val="0"/>
          <dgm:chPref val="0"/>
          <dgm:bulletEnabled val="1"/>
        </dgm:presLayoutVars>
      </dgm:prSet>
      <dgm:spPr/>
      <dgm:t>
        <a:bodyPr/>
        <a:lstStyle/>
        <a:p>
          <a:endParaRPr lang="tr-TR"/>
        </a:p>
      </dgm:t>
    </dgm:pt>
    <dgm:pt modelId="{68677537-00D4-4BBE-B22A-69B42E3017E7}" type="pres">
      <dgm:prSet presAssocID="{F1EAFDC0-DF57-4C05-B740-8690B72C0F92}" presName="wedge3" presStyleLbl="node1" presStyleIdx="2" presStyleCnt="4"/>
      <dgm:spPr/>
      <dgm:t>
        <a:bodyPr/>
        <a:lstStyle/>
        <a:p>
          <a:endParaRPr lang="tr-TR"/>
        </a:p>
      </dgm:t>
    </dgm:pt>
    <dgm:pt modelId="{BF755F1B-9BF3-4F6F-8E60-3E0FD2055E06}" type="pres">
      <dgm:prSet presAssocID="{F1EAFDC0-DF57-4C05-B740-8690B72C0F92}" presName="dummy3a" presStyleCnt="0"/>
      <dgm:spPr/>
    </dgm:pt>
    <dgm:pt modelId="{DB8C3828-0161-4AB6-9A38-BEA2B2A7D3B0}" type="pres">
      <dgm:prSet presAssocID="{F1EAFDC0-DF57-4C05-B740-8690B72C0F92}" presName="dummy3b" presStyleCnt="0"/>
      <dgm:spPr/>
    </dgm:pt>
    <dgm:pt modelId="{ECE525AD-D934-49AA-A829-54D4902D6413}" type="pres">
      <dgm:prSet presAssocID="{F1EAFDC0-DF57-4C05-B740-8690B72C0F92}" presName="wedge3Tx" presStyleLbl="node1" presStyleIdx="2" presStyleCnt="4">
        <dgm:presLayoutVars>
          <dgm:chMax val="0"/>
          <dgm:chPref val="0"/>
          <dgm:bulletEnabled val="1"/>
        </dgm:presLayoutVars>
      </dgm:prSet>
      <dgm:spPr/>
      <dgm:t>
        <a:bodyPr/>
        <a:lstStyle/>
        <a:p>
          <a:endParaRPr lang="tr-TR"/>
        </a:p>
      </dgm:t>
    </dgm:pt>
    <dgm:pt modelId="{94218651-0F64-48D3-ADAB-272A6BE10409}" type="pres">
      <dgm:prSet presAssocID="{F1EAFDC0-DF57-4C05-B740-8690B72C0F92}" presName="wedge4" presStyleLbl="node1" presStyleIdx="3" presStyleCnt="4"/>
      <dgm:spPr/>
      <dgm:t>
        <a:bodyPr/>
        <a:lstStyle/>
        <a:p>
          <a:endParaRPr lang="tr-TR"/>
        </a:p>
      </dgm:t>
    </dgm:pt>
    <dgm:pt modelId="{3599A2EA-BD5D-4A61-898F-60C6A5F62AFA}" type="pres">
      <dgm:prSet presAssocID="{F1EAFDC0-DF57-4C05-B740-8690B72C0F92}" presName="dummy4a" presStyleCnt="0"/>
      <dgm:spPr/>
    </dgm:pt>
    <dgm:pt modelId="{E71F3A2B-FE96-41F1-A9A3-AEEFBC473F66}" type="pres">
      <dgm:prSet presAssocID="{F1EAFDC0-DF57-4C05-B740-8690B72C0F92}" presName="dummy4b" presStyleCnt="0"/>
      <dgm:spPr/>
    </dgm:pt>
    <dgm:pt modelId="{A4406087-6321-418F-BADF-608A3D0FFDD0}" type="pres">
      <dgm:prSet presAssocID="{F1EAFDC0-DF57-4C05-B740-8690B72C0F92}" presName="wedge4Tx" presStyleLbl="node1" presStyleIdx="3" presStyleCnt="4">
        <dgm:presLayoutVars>
          <dgm:chMax val="0"/>
          <dgm:chPref val="0"/>
          <dgm:bulletEnabled val="1"/>
        </dgm:presLayoutVars>
      </dgm:prSet>
      <dgm:spPr/>
      <dgm:t>
        <a:bodyPr/>
        <a:lstStyle/>
        <a:p>
          <a:endParaRPr lang="tr-TR"/>
        </a:p>
      </dgm:t>
    </dgm:pt>
    <dgm:pt modelId="{76CBD1E5-D5F0-436B-B117-CBE1890ABD7D}" type="pres">
      <dgm:prSet presAssocID="{934496CA-84B2-423B-8460-5D6F9B9656E3}" presName="arrowWedge1" presStyleLbl="fgSibTrans2D1" presStyleIdx="0" presStyleCnt="4"/>
      <dgm:spPr/>
    </dgm:pt>
    <dgm:pt modelId="{C1D5B882-128A-410D-85EB-889A9510BC3D}" type="pres">
      <dgm:prSet presAssocID="{32EDBBCF-8179-484C-9445-04DD92462C4C}" presName="arrowWedge2" presStyleLbl="fgSibTrans2D1" presStyleIdx="1" presStyleCnt="4"/>
      <dgm:spPr/>
    </dgm:pt>
    <dgm:pt modelId="{F165B2E3-A533-424F-AF86-FED778D3048C}" type="pres">
      <dgm:prSet presAssocID="{D229B92F-312F-46EC-90CA-D50E3EFF874E}" presName="arrowWedge3" presStyleLbl="fgSibTrans2D1" presStyleIdx="2" presStyleCnt="4"/>
      <dgm:spPr/>
    </dgm:pt>
    <dgm:pt modelId="{EBED8538-0BD4-4A8B-B576-470EBDF3B1B9}" type="pres">
      <dgm:prSet presAssocID="{95413B99-DDDC-44FE-B0C1-1190E4D7E874}" presName="arrowWedge4" presStyleLbl="fgSibTrans2D1" presStyleIdx="3" presStyleCnt="4"/>
      <dgm:spPr/>
    </dgm:pt>
  </dgm:ptLst>
  <dgm:cxnLst>
    <dgm:cxn modelId="{59654568-4DBA-4EA2-BF08-A7C3A49EB7D4}" type="presOf" srcId="{9E382039-D879-46EC-A96E-8F16D32FC6E7}" destId="{46B71255-5060-4735-BF25-D66040C4E86C}" srcOrd="1" destOrd="0" presId="urn:microsoft.com/office/officeart/2005/8/layout/cycle8"/>
    <dgm:cxn modelId="{E8DC3E4D-F5C4-45D8-ADF1-AE460D1FA823}" srcId="{F1EAFDC0-DF57-4C05-B740-8690B72C0F92}" destId="{4EB5423E-C45B-40B3-85FD-0AA42BFC43EA}" srcOrd="3" destOrd="0" parTransId="{9DFC6D47-088E-444C-8855-B670BFCEE012}" sibTransId="{95413B99-DDDC-44FE-B0C1-1190E4D7E874}"/>
    <dgm:cxn modelId="{C8CC7F3B-FBE0-4B76-99C1-7703040D9857}" type="presOf" srcId="{9E382039-D879-46EC-A96E-8F16D32FC6E7}" destId="{97AA82A9-B593-442A-831D-CE1D59D68252}" srcOrd="0" destOrd="0" presId="urn:microsoft.com/office/officeart/2005/8/layout/cycle8"/>
    <dgm:cxn modelId="{80AD2622-BBBD-4CD9-892B-3182FCBE0452}" type="presOf" srcId="{4EB5423E-C45B-40B3-85FD-0AA42BFC43EA}" destId="{A4406087-6321-418F-BADF-608A3D0FFDD0}" srcOrd="1" destOrd="0" presId="urn:microsoft.com/office/officeart/2005/8/layout/cycle8"/>
    <dgm:cxn modelId="{2130AB2D-A8D5-4B22-B970-6B47AB472E30}" srcId="{F1EAFDC0-DF57-4C05-B740-8690B72C0F92}" destId="{9377D545-AC16-400B-AAC4-D2EB88373F51}" srcOrd="2" destOrd="0" parTransId="{68D4C566-A500-4B75-B3B8-0B143EF3CFC6}" sibTransId="{D229B92F-312F-46EC-90CA-D50E3EFF874E}"/>
    <dgm:cxn modelId="{5EAD98AF-0040-45CB-B71F-57A5404EA78D}" type="presOf" srcId="{F1EAFDC0-DF57-4C05-B740-8690B72C0F92}" destId="{47A4C06B-4AF4-4365-B3A4-35D7B613D8B1}" srcOrd="0" destOrd="0" presId="urn:microsoft.com/office/officeart/2005/8/layout/cycle8"/>
    <dgm:cxn modelId="{3F84D7DB-D592-4AD7-BD20-2DBAEC80E425}" srcId="{F1EAFDC0-DF57-4C05-B740-8690B72C0F92}" destId="{733A07AA-601B-4D92-A41A-08C80386D2A7}" srcOrd="0" destOrd="0" parTransId="{704826A5-583E-4E17-ABE5-94404F771B52}" sibTransId="{934496CA-84B2-423B-8460-5D6F9B9656E3}"/>
    <dgm:cxn modelId="{26F12706-CA88-4E5D-B9F8-395C4A831633}" type="presOf" srcId="{4EB5423E-C45B-40B3-85FD-0AA42BFC43EA}" destId="{94218651-0F64-48D3-ADAB-272A6BE10409}" srcOrd="0" destOrd="0" presId="urn:microsoft.com/office/officeart/2005/8/layout/cycle8"/>
    <dgm:cxn modelId="{4C23A7BD-E8E0-4BBE-8B76-9A6C661D3FD7}" srcId="{F1EAFDC0-DF57-4C05-B740-8690B72C0F92}" destId="{9E382039-D879-46EC-A96E-8F16D32FC6E7}" srcOrd="1" destOrd="0" parTransId="{1F1A739F-A1EC-439C-A54B-1404DA20575F}" sibTransId="{32EDBBCF-8179-484C-9445-04DD92462C4C}"/>
    <dgm:cxn modelId="{38835176-8DDE-44D4-853C-2C747261DF4F}" type="presOf" srcId="{733A07AA-601B-4D92-A41A-08C80386D2A7}" destId="{9DC6BB39-8868-4845-B69A-F6298CC9FC14}" srcOrd="0" destOrd="0" presId="urn:microsoft.com/office/officeart/2005/8/layout/cycle8"/>
    <dgm:cxn modelId="{9D1EEF65-8D97-4B4B-B41F-F3E7FF49D9B0}" type="presOf" srcId="{9377D545-AC16-400B-AAC4-D2EB88373F51}" destId="{ECE525AD-D934-49AA-A829-54D4902D6413}" srcOrd="1" destOrd="0" presId="urn:microsoft.com/office/officeart/2005/8/layout/cycle8"/>
    <dgm:cxn modelId="{A838391C-1C0D-4EFD-9DAB-39C7C36042BB}" type="presOf" srcId="{733A07AA-601B-4D92-A41A-08C80386D2A7}" destId="{782BDCAA-4E63-44F3-BCF2-7A83C85DFA7B}" srcOrd="1" destOrd="0" presId="urn:microsoft.com/office/officeart/2005/8/layout/cycle8"/>
    <dgm:cxn modelId="{21F52DBE-C59A-447E-A630-76EEAB4A8A48}" type="presOf" srcId="{9377D545-AC16-400B-AAC4-D2EB88373F51}" destId="{68677537-00D4-4BBE-B22A-69B42E3017E7}" srcOrd="0" destOrd="0" presId="urn:microsoft.com/office/officeart/2005/8/layout/cycle8"/>
    <dgm:cxn modelId="{CE3E8CD0-ACE0-4FD7-95F4-22A4BCE7522F}" type="presParOf" srcId="{47A4C06B-4AF4-4365-B3A4-35D7B613D8B1}" destId="{9DC6BB39-8868-4845-B69A-F6298CC9FC14}" srcOrd="0" destOrd="0" presId="urn:microsoft.com/office/officeart/2005/8/layout/cycle8"/>
    <dgm:cxn modelId="{861AD7D9-8B0D-4068-B4A2-D1ECF8E9EE61}" type="presParOf" srcId="{47A4C06B-4AF4-4365-B3A4-35D7B613D8B1}" destId="{15F7D095-B81D-4E44-A372-FEECA49AB2BB}" srcOrd="1" destOrd="0" presId="urn:microsoft.com/office/officeart/2005/8/layout/cycle8"/>
    <dgm:cxn modelId="{60379996-18E1-4A76-9DD4-0D0A7C2BE7F5}" type="presParOf" srcId="{47A4C06B-4AF4-4365-B3A4-35D7B613D8B1}" destId="{3C488EC5-A863-4D37-9FC0-11CC6E071E5F}" srcOrd="2" destOrd="0" presId="urn:microsoft.com/office/officeart/2005/8/layout/cycle8"/>
    <dgm:cxn modelId="{D7AFB48F-7241-41AB-AA04-7F358FF8B253}" type="presParOf" srcId="{47A4C06B-4AF4-4365-B3A4-35D7B613D8B1}" destId="{782BDCAA-4E63-44F3-BCF2-7A83C85DFA7B}" srcOrd="3" destOrd="0" presId="urn:microsoft.com/office/officeart/2005/8/layout/cycle8"/>
    <dgm:cxn modelId="{C2641DCC-ADC8-45C1-A2A0-F9462AEF53B9}" type="presParOf" srcId="{47A4C06B-4AF4-4365-B3A4-35D7B613D8B1}" destId="{97AA82A9-B593-442A-831D-CE1D59D68252}" srcOrd="4" destOrd="0" presId="urn:microsoft.com/office/officeart/2005/8/layout/cycle8"/>
    <dgm:cxn modelId="{AED28DFF-A247-4C68-8859-D86C506356E6}" type="presParOf" srcId="{47A4C06B-4AF4-4365-B3A4-35D7B613D8B1}" destId="{C00ED4BC-62D4-439C-85DD-D499D676424B}" srcOrd="5" destOrd="0" presId="urn:microsoft.com/office/officeart/2005/8/layout/cycle8"/>
    <dgm:cxn modelId="{518AD71A-ABA5-4ED8-AF08-09188ADDBB02}" type="presParOf" srcId="{47A4C06B-4AF4-4365-B3A4-35D7B613D8B1}" destId="{D3F7A480-7D98-4276-8BFC-11BB97CCD646}" srcOrd="6" destOrd="0" presId="urn:microsoft.com/office/officeart/2005/8/layout/cycle8"/>
    <dgm:cxn modelId="{5FC7EA6F-A560-4C15-8188-5EEA489774CE}" type="presParOf" srcId="{47A4C06B-4AF4-4365-B3A4-35D7B613D8B1}" destId="{46B71255-5060-4735-BF25-D66040C4E86C}" srcOrd="7" destOrd="0" presId="urn:microsoft.com/office/officeart/2005/8/layout/cycle8"/>
    <dgm:cxn modelId="{B2E3B6E3-CB68-4AEC-B56C-CD95ED64B4A4}" type="presParOf" srcId="{47A4C06B-4AF4-4365-B3A4-35D7B613D8B1}" destId="{68677537-00D4-4BBE-B22A-69B42E3017E7}" srcOrd="8" destOrd="0" presId="urn:microsoft.com/office/officeart/2005/8/layout/cycle8"/>
    <dgm:cxn modelId="{E23918BA-9D29-41AD-BE82-154DFED71A0E}" type="presParOf" srcId="{47A4C06B-4AF4-4365-B3A4-35D7B613D8B1}" destId="{BF755F1B-9BF3-4F6F-8E60-3E0FD2055E06}" srcOrd="9" destOrd="0" presId="urn:microsoft.com/office/officeart/2005/8/layout/cycle8"/>
    <dgm:cxn modelId="{E6215946-3276-4097-AE2A-AC4D038850D2}" type="presParOf" srcId="{47A4C06B-4AF4-4365-B3A4-35D7B613D8B1}" destId="{DB8C3828-0161-4AB6-9A38-BEA2B2A7D3B0}" srcOrd="10" destOrd="0" presId="urn:microsoft.com/office/officeart/2005/8/layout/cycle8"/>
    <dgm:cxn modelId="{10DE2C5B-CD34-4249-B484-CF2EE739253E}" type="presParOf" srcId="{47A4C06B-4AF4-4365-B3A4-35D7B613D8B1}" destId="{ECE525AD-D934-49AA-A829-54D4902D6413}" srcOrd="11" destOrd="0" presId="urn:microsoft.com/office/officeart/2005/8/layout/cycle8"/>
    <dgm:cxn modelId="{80F3861A-5366-42D6-BD24-5E548736C586}" type="presParOf" srcId="{47A4C06B-4AF4-4365-B3A4-35D7B613D8B1}" destId="{94218651-0F64-48D3-ADAB-272A6BE10409}" srcOrd="12" destOrd="0" presId="urn:microsoft.com/office/officeart/2005/8/layout/cycle8"/>
    <dgm:cxn modelId="{8C41A9A6-8C2F-4A66-93D8-FC4AFB3BF34E}" type="presParOf" srcId="{47A4C06B-4AF4-4365-B3A4-35D7B613D8B1}" destId="{3599A2EA-BD5D-4A61-898F-60C6A5F62AFA}" srcOrd="13" destOrd="0" presId="urn:microsoft.com/office/officeart/2005/8/layout/cycle8"/>
    <dgm:cxn modelId="{85DB918B-4996-4A79-B3D9-7B898B51184A}" type="presParOf" srcId="{47A4C06B-4AF4-4365-B3A4-35D7B613D8B1}" destId="{E71F3A2B-FE96-41F1-A9A3-AEEFBC473F66}" srcOrd="14" destOrd="0" presId="urn:microsoft.com/office/officeart/2005/8/layout/cycle8"/>
    <dgm:cxn modelId="{5F080D14-999F-482D-9230-7AB0CC6B8515}" type="presParOf" srcId="{47A4C06B-4AF4-4365-B3A4-35D7B613D8B1}" destId="{A4406087-6321-418F-BADF-608A3D0FFDD0}" srcOrd="15" destOrd="0" presId="urn:microsoft.com/office/officeart/2005/8/layout/cycle8"/>
    <dgm:cxn modelId="{4C0E064C-6150-4901-855A-892AC72BDA7F}" type="presParOf" srcId="{47A4C06B-4AF4-4365-B3A4-35D7B613D8B1}" destId="{76CBD1E5-D5F0-436B-B117-CBE1890ABD7D}" srcOrd="16" destOrd="0" presId="urn:microsoft.com/office/officeart/2005/8/layout/cycle8"/>
    <dgm:cxn modelId="{F2D717DF-1A40-44A9-9645-2656621E4BE6}" type="presParOf" srcId="{47A4C06B-4AF4-4365-B3A4-35D7B613D8B1}" destId="{C1D5B882-128A-410D-85EB-889A9510BC3D}" srcOrd="17" destOrd="0" presId="urn:microsoft.com/office/officeart/2005/8/layout/cycle8"/>
    <dgm:cxn modelId="{196EA23E-54A8-4553-9580-632A9C524158}" type="presParOf" srcId="{47A4C06B-4AF4-4365-B3A4-35D7B613D8B1}" destId="{F165B2E3-A533-424F-AF86-FED778D3048C}" srcOrd="18" destOrd="0" presId="urn:microsoft.com/office/officeart/2005/8/layout/cycle8"/>
    <dgm:cxn modelId="{D1B05FAA-4DC4-4379-9033-1C5EEC97B2C1}" type="presParOf" srcId="{47A4C06B-4AF4-4365-B3A4-35D7B613D8B1}" destId="{EBED8538-0BD4-4A8B-B576-470EBDF3B1B9}"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600D3A-9163-40BF-8A61-4758F8B84B7B}">
      <dsp:nvSpPr>
        <dsp:cNvPr id="0" name=""/>
        <dsp:cNvSpPr/>
      </dsp:nvSpPr>
      <dsp:spPr>
        <a:xfrm>
          <a:off x="4844894" y="1533239"/>
          <a:ext cx="3710547" cy="565929"/>
        </a:xfrm>
        <a:custGeom>
          <a:avLst/>
          <a:gdLst/>
          <a:ahLst/>
          <a:cxnLst/>
          <a:rect l="0" t="0" r="0" b="0"/>
          <a:pathLst>
            <a:path>
              <a:moveTo>
                <a:pt x="0" y="0"/>
              </a:moveTo>
              <a:lnTo>
                <a:pt x="0" y="385664"/>
              </a:lnTo>
              <a:lnTo>
                <a:pt x="3710547" y="385664"/>
              </a:lnTo>
              <a:lnTo>
                <a:pt x="3710547" y="56592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3C07BD-F991-4ACD-BAD0-DB965779395B}">
      <dsp:nvSpPr>
        <dsp:cNvPr id="0" name=""/>
        <dsp:cNvSpPr/>
      </dsp:nvSpPr>
      <dsp:spPr>
        <a:xfrm>
          <a:off x="4844894" y="1533239"/>
          <a:ext cx="1060016" cy="565929"/>
        </a:xfrm>
        <a:custGeom>
          <a:avLst/>
          <a:gdLst/>
          <a:ahLst/>
          <a:cxnLst/>
          <a:rect l="0" t="0" r="0" b="0"/>
          <a:pathLst>
            <a:path>
              <a:moveTo>
                <a:pt x="0" y="0"/>
              </a:moveTo>
              <a:lnTo>
                <a:pt x="0" y="385664"/>
              </a:lnTo>
              <a:lnTo>
                <a:pt x="1060016" y="385664"/>
              </a:lnTo>
              <a:lnTo>
                <a:pt x="1060016" y="56592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238E26-FD37-42BD-AC80-438A4EE38A24}">
      <dsp:nvSpPr>
        <dsp:cNvPr id="0" name=""/>
        <dsp:cNvSpPr/>
      </dsp:nvSpPr>
      <dsp:spPr>
        <a:xfrm>
          <a:off x="3383519" y="1533239"/>
          <a:ext cx="1461375" cy="565929"/>
        </a:xfrm>
        <a:custGeom>
          <a:avLst/>
          <a:gdLst/>
          <a:ahLst/>
          <a:cxnLst/>
          <a:rect l="0" t="0" r="0" b="0"/>
          <a:pathLst>
            <a:path>
              <a:moveTo>
                <a:pt x="1461375" y="0"/>
              </a:moveTo>
              <a:lnTo>
                <a:pt x="1461375" y="385664"/>
              </a:lnTo>
              <a:lnTo>
                <a:pt x="0" y="385664"/>
              </a:lnTo>
              <a:lnTo>
                <a:pt x="0" y="56592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33AFBB-0625-40AF-A61B-A002A8A7688F}">
      <dsp:nvSpPr>
        <dsp:cNvPr id="0" name=""/>
        <dsp:cNvSpPr/>
      </dsp:nvSpPr>
      <dsp:spPr>
        <a:xfrm>
          <a:off x="1005208" y="1533239"/>
          <a:ext cx="3839686" cy="565929"/>
        </a:xfrm>
        <a:custGeom>
          <a:avLst/>
          <a:gdLst/>
          <a:ahLst/>
          <a:cxnLst/>
          <a:rect l="0" t="0" r="0" b="0"/>
          <a:pathLst>
            <a:path>
              <a:moveTo>
                <a:pt x="3839686" y="0"/>
              </a:moveTo>
              <a:lnTo>
                <a:pt x="3839686" y="385664"/>
              </a:lnTo>
              <a:lnTo>
                <a:pt x="0" y="385664"/>
              </a:lnTo>
              <a:lnTo>
                <a:pt x="0" y="56592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1DD587-F1E0-4FFB-9097-E444FDD35E1C}">
      <dsp:nvSpPr>
        <dsp:cNvPr id="0" name=""/>
        <dsp:cNvSpPr/>
      </dsp:nvSpPr>
      <dsp:spPr>
        <a:xfrm>
          <a:off x="3381040" y="1502"/>
          <a:ext cx="2927709" cy="153173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C7600D-EF7C-4EB9-B067-BD108729407C}">
      <dsp:nvSpPr>
        <dsp:cNvPr id="0" name=""/>
        <dsp:cNvSpPr/>
      </dsp:nvSpPr>
      <dsp:spPr>
        <a:xfrm>
          <a:off x="3597250" y="206902"/>
          <a:ext cx="2927709" cy="153173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smtClean="0"/>
            <a:t>DEĞERLENDİRME BAŞLIKLARI</a:t>
          </a:r>
          <a:endParaRPr lang="tr-TR" sz="2400" kern="1200" dirty="0"/>
        </a:p>
      </dsp:txBody>
      <dsp:txXfrm>
        <a:off x="3642113" y="251765"/>
        <a:ext cx="2837983" cy="1442011"/>
      </dsp:txXfrm>
    </dsp:sp>
    <dsp:sp modelId="{E1AE2FBD-C6ED-45E1-A9F2-83E1771E945F}">
      <dsp:nvSpPr>
        <dsp:cNvPr id="0" name=""/>
        <dsp:cNvSpPr/>
      </dsp:nvSpPr>
      <dsp:spPr>
        <a:xfrm>
          <a:off x="32263" y="2099169"/>
          <a:ext cx="1945890" cy="123564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E981D9-B467-4A06-BD03-A1613AE6755D}">
      <dsp:nvSpPr>
        <dsp:cNvPr id="0" name=""/>
        <dsp:cNvSpPr/>
      </dsp:nvSpPr>
      <dsp:spPr>
        <a:xfrm>
          <a:off x="248473" y="2304568"/>
          <a:ext cx="1945890" cy="123564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smtClean="0"/>
            <a:t>A. KALİTE, YÖNETİM VE LİDERLİK</a:t>
          </a:r>
          <a:endParaRPr lang="tr-TR" sz="2400" kern="1200" dirty="0"/>
        </a:p>
      </dsp:txBody>
      <dsp:txXfrm>
        <a:off x="284664" y="2340759"/>
        <a:ext cx="1873508" cy="1163258"/>
      </dsp:txXfrm>
    </dsp:sp>
    <dsp:sp modelId="{632DD63E-9507-45C7-B922-DFEBE79E2B1D}">
      <dsp:nvSpPr>
        <dsp:cNvPr id="0" name=""/>
        <dsp:cNvSpPr/>
      </dsp:nvSpPr>
      <dsp:spPr>
        <a:xfrm>
          <a:off x="2410574" y="2099169"/>
          <a:ext cx="1945890" cy="123564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519F39-8F11-499F-8839-00892260FD38}">
      <dsp:nvSpPr>
        <dsp:cNvPr id="0" name=""/>
        <dsp:cNvSpPr/>
      </dsp:nvSpPr>
      <dsp:spPr>
        <a:xfrm>
          <a:off x="2626784" y="2304568"/>
          <a:ext cx="1945890" cy="123564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smtClean="0"/>
            <a:t>B. EĞİTİM- ÖĞRETİM</a:t>
          </a:r>
          <a:endParaRPr lang="tr-TR" sz="2400" kern="1200" dirty="0"/>
        </a:p>
      </dsp:txBody>
      <dsp:txXfrm>
        <a:off x="2662975" y="2340759"/>
        <a:ext cx="1873508" cy="1163258"/>
      </dsp:txXfrm>
    </dsp:sp>
    <dsp:sp modelId="{6A509F1B-5D09-4B60-8C41-77CEBF590171}">
      <dsp:nvSpPr>
        <dsp:cNvPr id="0" name=""/>
        <dsp:cNvSpPr/>
      </dsp:nvSpPr>
      <dsp:spPr>
        <a:xfrm>
          <a:off x="4788884" y="2099169"/>
          <a:ext cx="2232053" cy="123564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CF3750-7887-4321-A34D-55EFE9298D7C}">
      <dsp:nvSpPr>
        <dsp:cNvPr id="0" name=""/>
        <dsp:cNvSpPr/>
      </dsp:nvSpPr>
      <dsp:spPr>
        <a:xfrm>
          <a:off x="5005094" y="2304568"/>
          <a:ext cx="2232053" cy="123564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smtClean="0"/>
            <a:t>C. ARAŞTIRMA- GELİŞTİRME</a:t>
          </a:r>
          <a:endParaRPr lang="tr-TR" sz="2400" kern="1200" dirty="0"/>
        </a:p>
      </dsp:txBody>
      <dsp:txXfrm>
        <a:off x="5041285" y="2340759"/>
        <a:ext cx="2159671" cy="1163258"/>
      </dsp:txXfrm>
    </dsp:sp>
    <dsp:sp modelId="{58A36850-D8DC-4710-AF45-B1E1B6435299}">
      <dsp:nvSpPr>
        <dsp:cNvPr id="0" name=""/>
        <dsp:cNvSpPr/>
      </dsp:nvSpPr>
      <dsp:spPr>
        <a:xfrm>
          <a:off x="7453357" y="2099169"/>
          <a:ext cx="2204168" cy="123564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296BB8-FECD-4D8A-996C-8F68D6E011BF}">
      <dsp:nvSpPr>
        <dsp:cNvPr id="0" name=""/>
        <dsp:cNvSpPr/>
      </dsp:nvSpPr>
      <dsp:spPr>
        <a:xfrm>
          <a:off x="7669568" y="2304568"/>
          <a:ext cx="2204168" cy="123564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smtClean="0"/>
            <a:t>D. TOPLUMSAL KATKI</a:t>
          </a:r>
          <a:endParaRPr lang="tr-TR" sz="2400" kern="1200" dirty="0"/>
        </a:p>
      </dsp:txBody>
      <dsp:txXfrm>
        <a:off x="7705759" y="2340759"/>
        <a:ext cx="2131786" cy="11632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D35BB-DE6F-4E68-A742-4449D0D282F5}">
      <dsp:nvSpPr>
        <dsp:cNvPr id="0" name=""/>
        <dsp:cNvSpPr/>
      </dsp:nvSpPr>
      <dsp:spPr>
        <a:xfrm>
          <a:off x="0" y="1555976"/>
          <a:ext cx="9470572" cy="207463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660007-BEF3-4012-8B1F-195CB4470137}">
      <dsp:nvSpPr>
        <dsp:cNvPr id="0" name=""/>
        <dsp:cNvSpPr/>
      </dsp:nvSpPr>
      <dsp:spPr>
        <a:xfrm>
          <a:off x="947" y="0"/>
          <a:ext cx="858386" cy="2074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r>
            <a:rPr lang="tr-TR" sz="1100" kern="1200" dirty="0" smtClean="0">
              <a:latin typeface="+mn-lt"/>
            </a:rPr>
            <a:t>2015 KİDR, 2016 KİDR, 2017 KİDR, 2018 KİDR</a:t>
          </a:r>
          <a:endParaRPr lang="tr-TR" sz="1100" kern="1200" dirty="0">
            <a:latin typeface="+mn-lt"/>
          </a:endParaRPr>
        </a:p>
      </dsp:txBody>
      <dsp:txXfrm>
        <a:off x="947" y="0"/>
        <a:ext cx="858386" cy="2074635"/>
      </dsp:txXfrm>
    </dsp:sp>
    <dsp:sp modelId="{FBBD75A6-AB3A-44DD-AA2F-A89D7168B5D6}">
      <dsp:nvSpPr>
        <dsp:cNvPr id="0" name=""/>
        <dsp:cNvSpPr/>
      </dsp:nvSpPr>
      <dsp:spPr>
        <a:xfrm>
          <a:off x="170810" y="2333965"/>
          <a:ext cx="518658" cy="51865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5BD438-0F2F-4D02-828D-C00437029F5E}">
      <dsp:nvSpPr>
        <dsp:cNvPr id="0" name=""/>
        <dsp:cNvSpPr/>
      </dsp:nvSpPr>
      <dsp:spPr>
        <a:xfrm>
          <a:off x="902252" y="3111953"/>
          <a:ext cx="1675080" cy="2074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tr-TR" sz="1100" kern="1200" dirty="0" smtClean="0">
              <a:latin typeface="+mn-lt"/>
            </a:rPr>
            <a:t>2018 Dış Değerlendirme, KGBR</a:t>
          </a:r>
          <a:endParaRPr lang="tr-TR" sz="1100" kern="1200" dirty="0">
            <a:latin typeface="+mn-lt"/>
          </a:endParaRPr>
        </a:p>
      </dsp:txBody>
      <dsp:txXfrm>
        <a:off x="902252" y="3111953"/>
        <a:ext cx="1675080" cy="2074635"/>
      </dsp:txXfrm>
    </dsp:sp>
    <dsp:sp modelId="{F5B00A00-C868-46FA-8A5A-CBFDDE5D0ACD}">
      <dsp:nvSpPr>
        <dsp:cNvPr id="0" name=""/>
        <dsp:cNvSpPr/>
      </dsp:nvSpPr>
      <dsp:spPr>
        <a:xfrm>
          <a:off x="1480463" y="2333965"/>
          <a:ext cx="518658" cy="51865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567BD4-D072-4F2A-AFBC-B3FAB8D0DADC}">
      <dsp:nvSpPr>
        <dsp:cNvPr id="0" name=""/>
        <dsp:cNvSpPr/>
      </dsp:nvSpPr>
      <dsp:spPr>
        <a:xfrm>
          <a:off x="2620252" y="0"/>
          <a:ext cx="858386" cy="2074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r>
            <a:rPr lang="tr-TR" sz="1100" kern="1200" dirty="0" smtClean="0">
              <a:latin typeface="+mn-lt"/>
            </a:rPr>
            <a:t>2019 KİDR, 2020 KİDR</a:t>
          </a:r>
          <a:endParaRPr lang="tr-TR" sz="1100" kern="1200" dirty="0">
            <a:latin typeface="+mn-lt"/>
          </a:endParaRPr>
        </a:p>
      </dsp:txBody>
      <dsp:txXfrm>
        <a:off x="2620252" y="0"/>
        <a:ext cx="858386" cy="2074635"/>
      </dsp:txXfrm>
    </dsp:sp>
    <dsp:sp modelId="{9CFFA131-2BCE-45BB-B902-E49CC69F9F3D}">
      <dsp:nvSpPr>
        <dsp:cNvPr id="0" name=""/>
        <dsp:cNvSpPr/>
      </dsp:nvSpPr>
      <dsp:spPr>
        <a:xfrm>
          <a:off x="2790116" y="2333965"/>
          <a:ext cx="518658" cy="51865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A290BD-A352-4B61-AD2F-6D5D34DF4621}">
      <dsp:nvSpPr>
        <dsp:cNvPr id="0" name=""/>
        <dsp:cNvSpPr/>
      </dsp:nvSpPr>
      <dsp:spPr>
        <a:xfrm>
          <a:off x="3521558" y="3111953"/>
          <a:ext cx="858386" cy="2074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tr-TR" sz="1100" kern="1200" dirty="0" smtClean="0">
              <a:latin typeface="+mn-lt"/>
            </a:rPr>
            <a:t>2021 İzleme Ziyareti</a:t>
          </a:r>
          <a:endParaRPr lang="tr-TR" sz="1100" kern="1200" dirty="0">
            <a:latin typeface="+mn-lt"/>
          </a:endParaRPr>
        </a:p>
      </dsp:txBody>
      <dsp:txXfrm>
        <a:off x="3521558" y="3111953"/>
        <a:ext cx="858386" cy="2074635"/>
      </dsp:txXfrm>
    </dsp:sp>
    <dsp:sp modelId="{D9AC000A-DA85-4EC0-8A84-87ACDFCD63BE}">
      <dsp:nvSpPr>
        <dsp:cNvPr id="0" name=""/>
        <dsp:cNvSpPr/>
      </dsp:nvSpPr>
      <dsp:spPr>
        <a:xfrm>
          <a:off x="3691421" y="2333965"/>
          <a:ext cx="518658" cy="51865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7E04C8-D9A9-4E0C-87E3-774EFBA41F1D}">
      <dsp:nvSpPr>
        <dsp:cNvPr id="0" name=""/>
        <dsp:cNvSpPr/>
      </dsp:nvSpPr>
      <dsp:spPr>
        <a:xfrm>
          <a:off x="4467722" y="0"/>
          <a:ext cx="858386" cy="2074635"/>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tr-TR" sz="1200" kern="1200" dirty="0" smtClean="0">
              <a:latin typeface="+mn-lt"/>
            </a:rPr>
            <a:t>İzleme Raporu</a:t>
          </a:r>
          <a:endParaRPr lang="tr-TR" sz="1200" kern="1200" dirty="0">
            <a:latin typeface="+mn-lt"/>
          </a:endParaRPr>
        </a:p>
      </dsp:txBody>
      <dsp:txXfrm>
        <a:off x="4467722" y="0"/>
        <a:ext cx="858386" cy="2074635"/>
      </dsp:txXfrm>
    </dsp:sp>
    <dsp:sp modelId="{59E23587-6655-48E3-961A-CD4E975CD4C6}">
      <dsp:nvSpPr>
        <dsp:cNvPr id="0" name=""/>
        <dsp:cNvSpPr/>
      </dsp:nvSpPr>
      <dsp:spPr>
        <a:xfrm>
          <a:off x="4592727" y="2333965"/>
          <a:ext cx="518658" cy="518658"/>
        </a:xfrm>
        <a:prstGeom prst="ellipse">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E866C9-7A64-4E70-B543-EFE435BC786A}">
      <dsp:nvSpPr>
        <dsp:cNvPr id="0" name=""/>
        <dsp:cNvSpPr/>
      </dsp:nvSpPr>
      <dsp:spPr>
        <a:xfrm>
          <a:off x="5324169" y="3111953"/>
          <a:ext cx="858386" cy="2074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tr-TR" sz="1100" kern="1200" dirty="0" smtClean="0">
              <a:solidFill>
                <a:schemeClr val="accent4">
                  <a:lumMod val="75000"/>
                </a:schemeClr>
              </a:solidFill>
              <a:latin typeface="+mn-lt"/>
            </a:rPr>
            <a:t>2021 KİDR</a:t>
          </a:r>
          <a:endParaRPr lang="tr-TR" sz="1100" kern="1200" dirty="0">
            <a:solidFill>
              <a:schemeClr val="accent4">
                <a:lumMod val="75000"/>
              </a:schemeClr>
            </a:solidFill>
            <a:latin typeface="+mn-lt"/>
          </a:endParaRPr>
        </a:p>
      </dsp:txBody>
      <dsp:txXfrm>
        <a:off x="5324169" y="3111953"/>
        <a:ext cx="858386" cy="2074635"/>
      </dsp:txXfrm>
    </dsp:sp>
    <dsp:sp modelId="{EF837B16-3ACF-4668-945A-5085C8FEC530}">
      <dsp:nvSpPr>
        <dsp:cNvPr id="0" name=""/>
        <dsp:cNvSpPr/>
      </dsp:nvSpPr>
      <dsp:spPr>
        <a:xfrm>
          <a:off x="5494032" y="2333965"/>
          <a:ext cx="518658" cy="518658"/>
        </a:xfrm>
        <a:prstGeom prst="ellipse">
          <a:avLst/>
        </a:prstGeom>
        <a:solidFill>
          <a:srgbClr val="00B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AB0C72-B561-4EDC-8F28-B0B8C36FC4AC}">
      <dsp:nvSpPr>
        <dsp:cNvPr id="0" name=""/>
        <dsp:cNvSpPr/>
      </dsp:nvSpPr>
      <dsp:spPr>
        <a:xfrm>
          <a:off x="6225474" y="0"/>
          <a:ext cx="1165267" cy="2074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r>
            <a:rPr lang="tr-TR" sz="1100" kern="1200" dirty="0" smtClean="0">
              <a:latin typeface="+mn-lt"/>
            </a:rPr>
            <a:t>2022 Dış Değerlendirme</a:t>
          </a:r>
          <a:endParaRPr lang="tr-TR" sz="1100" kern="1200" dirty="0">
            <a:latin typeface="+mn-lt"/>
          </a:endParaRPr>
        </a:p>
      </dsp:txBody>
      <dsp:txXfrm>
        <a:off x="6225474" y="0"/>
        <a:ext cx="1165267" cy="2074635"/>
      </dsp:txXfrm>
    </dsp:sp>
    <dsp:sp modelId="{7112A8CD-DB9E-4C88-8A81-9FA893987038}">
      <dsp:nvSpPr>
        <dsp:cNvPr id="0" name=""/>
        <dsp:cNvSpPr/>
      </dsp:nvSpPr>
      <dsp:spPr>
        <a:xfrm>
          <a:off x="6548779" y="2333965"/>
          <a:ext cx="518658" cy="51865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98D414-D045-479A-AE23-6F296CDFD493}">
      <dsp:nvSpPr>
        <dsp:cNvPr id="0" name=""/>
        <dsp:cNvSpPr/>
      </dsp:nvSpPr>
      <dsp:spPr>
        <a:xfrm>
          <a:off x="7433661" y="3111953"/>
          <a:ext cx="1088905" cy="2074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tr-TR" sz="1100" kern="1200" dirty="0" smtClean="0">
              <a:latin typeface="+mn-lt"/>
            </a:rPr>
            <a:t>Kurumsal Akreditasyon Kararı</a:t>
          </a:r>
          <a:endParaRPr lang="tr-TR" sz="1100" kern="1200" dirty="0">
            <a:latin typeface="+mn-lt"/>
          </a:endParaRPr>
        </a:p>
      </dsp:txBody>
      <dsp:txXfrm>
        <a:off x="7433661" y="3111953"/>
        <a:ext cx="1088905" cy="2074635"/>
      </dsp:txXfrm>
    </dsp:sp>
    <dsp:sp modelId="{FBFF5478-6026-49CE-A636-0609DAEA6187}">
      <dsp:nvSpPr>
        <dsp:cNvPr id="0" name=""/>
        <dsp:cNvSpPr/>
      </dsp:nvSpPr>
      <dsp:spPr>
        <a:xfrm>
          <a:off x="7718785" y="2333965"/>
          <a:ext cx="518658" cy="51865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6BB39-8868-4845-B69A-F6298CC9FC14}">
      <dsp:nvSpPr>
        <dsp:cNvPr id="0" name=""/>
        <dsp:cNvSpPr/>
      </dsp:nvSpPr>
      <dsp:spPr>
        <a:xfrm>
          <a:off x="503632" y="249990"/>
          <a:ext cx="3415959" cy="3415959"/>
        </a:xfrm>
        <a:prstGeom prst="pie">
          <a:avLst>
            <a:gd name="adj1" fmla="val 16200000"/>
            <a:gd name="adj2" fmla="val 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tr-TR" sz="2200" kern="1200" dirty="0" smtClean="0"/>
            <a:t>UYGULA</a:t>
          </a:r>
          <a:endParaRPr lang="tr-TR" sz="2200" kern="1200" dirty="0"/>
        </a:p>
      </dsp:txBody>
      <dsp:txXfrm>
        <a:off x="2316938" y="957988"/>
        <a:ext cx="1260651" cy="935322"/>
      </dsp:txXfrm>
    </dsp:sp>
    <dsp:sp modelId="{97AA82A9-B593-442A-831D-CE1D59D68252}">
      <dsp:nvSpPr>
        <dsp:cNvPr id="0" name=""/>
        <dsp:cNvSpPr/>
      </dsp:nvSpPr>
      <dsp:spPr>
        <a:xfrm>
          <a:off x="503632" y="364668"/>
          <a:ext cx="3415959" cy="3415959"/>
        </a:xfrm>
        <a:prstGeom prst="pie">
          <a:avLst>
            <a:gd name="adj1" fmla="val 0"/>
            <a:gd name="adj2" fmla="val 54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tr-TR" sz="2200" kern="1200" dirty="0" smtClean="0"/>
            <a:t>KONTROL ET</a:t>
          </a:r>
          <a:endParaRPr lang="tr-TR" sz="2200" kern="1200" dirty="0"/>
        </a:p>
      </dsp:txBody>
      <dsp:txXfrm>
        <a:off x="2316938" y="2137308"/>
        <a:ext cx="1260651" cy="935322"/>
      </dsp:txXfrm>
    </dsp:sp>
    <dsp:sp modelId="{68677537-00D4-4BBE-B22A-69B42E3017E7}">
      <dsp:nvSpPr>
        <dsp:cNvPr id="0" name=""/>
        <dsp:cNvSpPr/>
      </dsp:nvSpPr>
      <dsp:spPr>
        <a:xfrm>
          <a:off x="388954" y="364668"/>
          <a:ext cx="3415959" cy="3415959"/>
        </a:xfrm>
        <a:prstGeom prst="pie">
          <a:avLst>
            <a:gd name="adj1" fmla="val 5400000"/>
            <a:gd name="adj2" fmla="val 108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tr-TR" sz="2200" kern="1200" dirty="0" smtClean="0"/>
            <a:t>ÖNLEM AL</a:t>
          </a:r>
          <a:endParaRPr lang="tr-TR" sz="2200" kern="1200" dirty="0"/>
        </a:p>
      </dsp:txBody>
      <dsp:txXfrm>
        <a:off x="730956" y="2137308"/>
        <a:ext cx="1260651" cy="935322"/>
      </dsp:txXfrm>
    </dsp:sp>
    <dsp:sp modelId="{94218651-0F64-48D3-ADAB-272A6BE10409}">
      <dsp:nvSpPr>
        <dsp:cNvPr id="0" name=""/>
        <dsp:cNvSpPr/>
      </dsp:nvSpPr>
      <dsp:spPr>
        <a:xfrm>
          <a:off x="388954" y="249990"/>
          <a:ext cx="3415959" cy="3415959"/>
        </a:xfrm>
        <a:prstGeom prst="pie">
          <a:avLst>
            <a:gd name="adj1" fmla="val 108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tr-TR" sz="2200" kern="1200" dirty="0" smtClean="0"/>
            <a:t>PLANLA</a:t>
          </a:r>
          <a:endParaRPr lang="tr-TR" sz="2200" kern="1200" dirty="0"/>
        </a:p>
      </dsp:txBody>
      <dsp:txXfrm>
        <a:off x="730956" y="957988"/>
        <a:ext cx="1260651" cy="935322"/>
      </dsp:txXfrm>
    </dsp:sp>
    <dsp:sp modelId="{76CBD1E5-D5F0-436B-B117-CBE1890ABD7D}">
      <dsp:nvSpPr>
        <dsp:cNvPr id="0" name=""/>
        <dsp:cNvSpPr/>
      </dsp:nvSpPr>
      <dsp:spPr>
        <a:xfrm>
          <a:off x="292168" y="38526"/>
          <a:ext cx="3838888" cy="3838888"/>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D5B882-128A-410D-85EB-889A9510BC3D}">
      <dsp:nvSpPr>
        <dsp:cNvPr id="0" name=""/>
        <dsp:cNvSpPr/>
      </dsp:nvSpPr>
      <dsp:spPr>
        <a:xfrm>
          <a:off x="292168" y="153204"/>
          <a:ext cx="3838888" cy="3838888"/>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65B2E3-A533-424F-AF86-FED778D3048C}">
      <dsp:nvSpPr>
        <dsp:cNvPr id="0" name=""/>
        <dsp:cNvSpPr/>
      </dsp:nvSpPr>
      <dsp:spPr>
        <a:xfrm>
          <a:off x="177490" y="153204"/>
          <a:ext cx="3838888" cy="3838888"/>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ED8538-0BD4-4A8B-B576-470EBDF3B1B9}">
      <dsp:nvSpPr>
        <dsp:cNvPr id="0" name=""/>
        <dsp:cNvSpPr/>
      </dsp:nvSpPr>
      <dsp:spPr>
        <a:xfrm>
          <a:off x="177490" y="38526"/>
          <a:ext cx="3838888" cy="3838888"/>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1FE922-DDD8-470B-BE59-A7F03D3ECDD6}" type="datetimeFigureOut">
              <a:rPr lang="tr-TR" smtClean="0"/>
              <a:t>26.02.2022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53E9EB-5E80-48BB-B00C-151EC7F023E4}" type="slidenum">
              <a:rPr lang="tr-TR" smtClean="0"/>
              <a:t>‹#›</a:t>
            </a:fld>
            <a:endParaRPr lang="tr-TR"/>
          </a:p>
        </p:txBody>
      </p:sp>
    </p:spTree>
    <p:extLst>
      <p:ext uri="{BB962C8B-B14F-4D97-AF65-F5344CB8AC3E}">
        <p14:creationId xmlns:p14="http://schemas.microsoft.com/office/powerpoint/2010/main" val="812243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7B338962-6865-4047-BF13-451CB7E0DA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4A1C3C97-40D2-E145-BB0C-7918875B95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48131" name="Slide Number Placeholder 3">
            <a:extLst>
              <a:ext uri="{FF2B5EF4-FFF2-40B4-BE49-F238E27FC236}">
                <a16:creationId xmlns:a16="http://schemas.microsoft.com/office/drawing/2014/main" id="{C2284640-E77A-124C-BEE8-6E54D90B64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AF2F30C-5B26-154E-9BFA-22875C023E8B}" type="slidenum">
              <a:rPr lang="en-US" altLang="tr-TR"/>
              <a:pPr/>
              <a:t>18</a:t>
            </a:fld>
            <a:endParaRPr lang="en-US" altLang="tr-TR"/>
          </a:p>
        </p:txBody>
      </p:sp>
    </p:spTree>
    <p:extLst>
      <p:ext uri="{BB962C8B-B14F-4D97-AF65-F5344CB8AC3E}">
        <p14:creationId xmlns:p14="http://schemas.microsoft.com/office/powerpoint/2010/main" val="513430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A4E5CE5E-E3D7-6F4B-B0AA-0792BE7741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A3900F12-15EE-C840-A4C5-A493A47817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50179" name="Slide Number Placeholder 3">
            <a:extLst>
              <a:ext uri="{FF2B5EF4-FFF2-40B4-BE49-F238E27FC236}">
                <a16:creationId xmlns:a16="http://schemas.microsoft.com/office/drawing/2014/main" id="{88926823-9F2F-B34E-9A0D-DEE95D9BE0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B19350F-34DA-4945-BB09-91329A2EDAEE}" type="slidenum">
              <a:rPr lang="en-US" altLang="tr-TR"/>
              <a:pPr/>
              <a:t>19</a:t>
            </a:fld>
            <a:endParaRPr lang="en-US" altLang="tr-TR"/>
          </a:p>
        </p:txBody>
      </p:sp>
    </p:spTree>
    <p:extLst>
      <p:ext uri="{BB962C8B-B14F-4D97-AF65-F5344CB8AC3E}">
        <p14:creationId xmlns:p14="http://schemas.microsoft.com/office/powerpoint/2010/main" val="1150602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C9F031FA-BBAE-CC43-9AC2-A30A0D5EF4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id="{2684DE7A-1AA5-3542-95A9-E51AE8B85A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52227" name="Slide Number Placeholder 3">
            <a:extLst>
              <a:ext uri="{FF2B5EF4-FFF2-40B4-BE49-F238E27FC236}">
                <a16:creationId xmlns:a16="http://schemas.microsoft.com/office/drawing/2014/main" id="{F3AA3D08-4084-E745-91AD-83FC5B3938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BC721EB-F079-134E-9F5B-2E9783880224}" type="slidenum">
              <a:rPr lang="en-US" altLang="tr-TR"/>
              <a:pPr/>
              <a:t>20</a:t>
            </a:fld>
            <a:endParaRPr lang="en-US" altLang="tr-TR"/>
          </a:p>
        </p:txBody>
      </p:sp>
    </p:spTree>
    <p:extLst>
      <p:ext uri="{BB962C8B-B14F-4D97-AF65-F5344CB8AC3E}">
        <p14:creationId xmlns:p14="http://schemas.microsoft.com/office/powerpoint/2010/main" val="693850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992A0D69-B8E7-8D4A-A20D-53C8D9F303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a:extLst>
              <a:ext uri="{FF2B5EF4-FFF2-40B4-BE49-F238E27FC236}">
                <a16:creationId xmlns:a16="http://schemas.microsoft.com/office/drawing/2014/main" id="{4E20D6BC-5958-CC46-AF83-4C9B961083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54275" name="Slide Number Placeholder 3">
            <a:extLst>
              <a:ext uri="{FF2B5EF4-FFF2-40B4-BE49-F238E27FC236}">
                <a16:creationId xmlns:a16="http://schemas.microsoft.com/office/drawing/2014/main" id="{2957EFF1-8B10-E54D-9F09-88AE529C30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79AFF51-0EF9-2D4F-8E8D-29F92CA16E44}" type="slidenum">
              <a:rPr lang="en-US" altLang="tr-TR"/>
              <a:pPr/>
              <a:t>21</a:t>
            </a:fld>
            <a:endParaRPr lang="en-US" altLang="tr-TR"/>
          </a:p>
        </p:txBody>
      </p:sp>
    </p:spTree>
    <p:extLst>
      <p:ext uri="{BB962C8B-B14F-4D97-AF65-F5344CB8AC3E}">
        <p14:creationId xmlns:p14="http://schemas.microsoft.com/office/powerpoint/2010/main" val="1297188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7F093C0F-0924-2F4F-AED6-EA407D9F304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DF099999-532E-E343-90CD-4617CFA85C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56323" name="Slide Number Placeholder 3">
            <a:extLst>
              <a:ext uri="{FF2B5EF4-FFF2-40B4-BE49-F238E27FC236}">
                <a16:creationId xmlns:a16="http://schemas.microsoft.com/office/drawing/2014/main" id="{F3B6952F-B705-2446-86C0-BCBDE35E49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66AE2BA-6130-394F-857D-98B739FF576B}" type="slidenum">
              <a:rPr lang="en-US" altLang="tr-TR"/>
              <a:pPr/>
              <a:t>22</a:t>
            </a:fld>
            <a:endParaRPr lang="en-US" altLang="tr-TR"/>
          </a:p>
        </p:txBody>
      </p:sp>
    </p:spTree>
    <p:extLst>
      <p:ext uri="{BB962C8B-B14F-4D97-AF65-F5344CB8AC3E}">
        <p14:creationId xmlns:p14="http://schemas.microsoft.com/office/powerpoint/2010/main" val="966491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77782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8A87A34-81AB-432B-8DAE-1953F412C126}" type="datetimeFigureOut">
              <a:rPr lang="en-US" smtClean="0"/>
              <a:pPr/>
              <a:t>2/26/2022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30462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8A87A34-81AB-432B-8DAE-1953F412C126}" type="datetimeFigureOut">
              <a:rPr lang="en-US" smtClean="0"/>
              <a:pPr/>
              <a:t>2/26/2022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79047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8A87A34-81AB-432B-8DAE-1953F412C126}" type="datetimeFigureOut">
              <a:rPr lang="en-US" smtClean="0"/>
              <a:pPr/>
              <a:t>2/26/2022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46017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8A87A34-81AB-432B-8DAE-1953F412C126}" type="datetimeFigureOut">
              <a:rPr lang="en-US" smtClean="0"/>
              <a:pPr/>
              <a:t>2/26/2022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84359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8A87A34-81AB-432B-8DAE-1953F412C126}" type="datetimeFigureOut">
              <a:rPr lang="en-US" smtClean="0"/>
              <a:pPr/>
              <a:t>2/26/2022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14585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2282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80907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17942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8A87A34-81AB-432B-8DAE-1953F412C126}" type="datetimeFigureOut">
              <a:rPr lang="en-US" smtClean="0"/>
              <a:t>2/26/2022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91409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1380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6308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33918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6847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smtClean="0"/>
              <a:t>2/26/2022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75996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2/26/2022</a:t>
            </a:fld>
            <a:endParaRPr lang="en-US" dirty="0"/>
          </a:p>
        </p:txBody>
      </p:sp>
    </p:spTree>
    <p:extLst>
      <p:ext uri="{BB962C8B-B14F-4D97-AF65-F5344CB8AC3E}">
        <p14:creationId xmlns:p14="http://schemas.microsoft.com/office/powerpoint/2010/main" val="2004726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2/26/2022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41164933"/>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https://bau.edu.tr/akademik/12624-kalite-guvencesi-sistemi"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portal.yokak.gov.tr/" TargetMode="External"/><Relationship Id="rId2" Type="http://schemas.openxmlformats.org/officeDocument/2006/relationships/hyperlink" Target="https://yokak.gov.tr/"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68953" y="1005840"/>
            <a:ext cx="9308045" cy="2556886"/>
          </a:xfrm>
        </p:spPr>
        <p:txBody>
          <a:bodyPr>
            <a:normAutofit fontScale="90000"/>
          </a:bodyPr>
          <a:lstStyle/>
          <a:p>
            <a:pPr algn="ctr"/>
            <a:r>
              <a:rPr lang="tr-TR" sz="5400" dirty="0" smtClean="0"/>
              <a:t/>
            </a:r>
            <a:br>
              <a:rPr lang="tr-TR" sz="5400" dirty="0" smtClean="0"/>
            </a:br>
            <a:r>
              <a:rPr lang="tr-TR" sz="5400" b="1" dirty="0" smtClean="0">
                <a:solidFill>
                  <a:schemeClr val="accent5">
                    <a:lumMod val="50000"/>
                  </a:schemeClr>
                </a:solidFill>
                <a:latin typeface="Calibri" panose="020F0502020204030204" pitchFamily="34" charset="0"/>
              </a:rPr>
              <a:t/>
            </a:r>
            <a:br>
              <a:rPr lang="tr-TR" sz="5400" b="1" dirty="0" smtClean="0">
                <a:solidFill>
                  <a:schemeClr val="accent5">
                    <a:lumMod val="50000"/>
                  </a:schemeClr>
                </a:solidFill>
                <a:latin typeface="Calibri" panose="020F0502020204030204" pitchFamily="34" charset="0"/>
              </a:rPr>
            </a:br>
            <a:r>
              <a:rPr lang="tr-TR" sz="6000" b="1" dirty="0" smtClean="0">
                <a:solidFill>
                  <a:schemeClr val="accent5">
                    <a:lumMod val="50000"/>
                  </a:schemeClr>
                </a:solidFill>
                <a:latin typeface="Calibri" panose="020F0502020204030204" pitchFamily="34" charset="0"/>
              </a:rPr>
              <a:t>AKADEMİK BİRİMLERLE</a:t>
            </a:r>
            <a:r>
              <a:rPr lang="tr-TR" sz="6000" b="1" dirty="0" smtClean="0">
                <a:solidFill>
                  <a:schemeClr val="accent5">
                    <a:lumMod val="50000"/>
                  </a:schemeClr>
                </a:solidFill>
                <a:latin typeface="Calibri" panose="020F0502020204030204" pitchFamily="34" charset="0"/>
              </a:rPr>
              <a:t/>
            </a:r>
            <a:br>
              <a:rPr lang="tr-TR" sz="6000" b="1" dirty="0" smtClean="0">
                <a:solidFill>
                  <a:schemeClr val="accent5">
                    <a:lumMod val="50000"/>
                  </a:schemeClr>
                </a:solidFill>
                <a:latin typeface="Calibri" panose="020F0502020204030204" pitchFamily="34" charset="0"/>
              </a:rPr>
            </a:br>
            <a:r>
              <a:rPr lang="tr-TR" sz="6000" b="1" dirty="0" smtClean="0">
                <a:solidFill>
                  <a:schemeClr val="accent5">
                    <a:lumMod val="50000"/>
                  </a:schemeClr>
                </a:solidFill>
                <a:latin typeface="Calibri" panose="020F0502020204030204" pitchFamily="34" charset="0"/>
              </a:rPr>
              <a:t>KALİTE</a:t>
            </a:r>
            <a:r>
              <a:rPr lang="tr-TR" sz="6000" b="1" dirty="0">
                <a:solidFill>
                  <a:schemeClr val="accent5">
                    <a:lumMod val="50000"/>
                  </a:schemeClr>
                </a:solidFill>
                <a:latin typeface="Calibri" panose="020F0502020204030204" pitchFamily="34" charset="0"/>
              </a:rPr>
              <a:t> </a:t>
            </a:r>
            <a:r>
              <a:rPr lang="tr-TR" sz="6000" b="1" dirty="0" smtClean="0">
                <a:solidFill>
                  <a:schemeClr val="accent5">
                    <a:lumMod val="50000"/>
                  </a:schemeClr>
                </a:solidFill>
                <a:latin typeface="Calibri" panose="020F0502020204030204" pitchFamily="34" charset="0"/>
              </a:rPr>
              <a:t>TOPLANTILARI</a:t>
            </a:r>
            <a:endParaRPr lang="tr-TR" sz="6000" b="1" dirty="0">
              <a:solidFill>
                <a:schemeClr val="accent5">
                  <a:lumMod val="50000"/>
                </a:schemeClr>
              </a:solidFill>
            </a:endParaRPr>
          </a:p>
        </p:txBody>
      </p:sp>
      <p:sp>
        <p:nvSpPr>
          <p:cNvPr id="3" name="Alt Başlık 2"/>
          <p:cNvSpPr>
            <a:spLocks noGrp="1"/>
          </p:cNvSpPr>
          <p:nvPr>
            <p:ph type="subTitle" idx="1"/>
          </p:nvPr>
        </p:nvSpPr>
        <p:spPr>
          <a:xfrm>
            <a:off x="668953" y="5003073"/>
            <a:ext cx="8791575" cy="894805"/>
          </a:xfrm>
        </p:spPr>
        <p:txBody>
          <a:bodyPr>
            <a:noAutofit/>
          </a:bodyPr>
          <a:lstStyle/>
          <a:p>
            <a:pPr algn="ctr"/>
            <a:r>
              <a:rPr lang="tr-TR" sz="2000" dirty="0" smtClean="0"/>
              <a:t>Şubat, 2022</a:t>
            </a:r>
          </a:p>
          <a:p>
            <a:pPr algn="ctr"/>
            <a:r>
              <a:rPr lang="tr-TR" sz="2000" dirty="0" smtClean="0"/>
              <a:t>Kalite Yönetim Birimi</a:t>
            </a:r>
          </a:p>
        </p:txBody>
      </p:sp>
      <p:pic>
        <p:nvPicPr>
          <p:cNvPr id="1026" name="Picture 1" descr="Bahçeşehir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9751" y="6254009"/>
            <a:ext cx="1449977" cy="51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492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4579" y="545846"/>
            <a:ext cx="10802982" cy="1410789"/>
          </a:xfrm>
        </p:spPr>
        <p:txBody>
          <a:bodyPr>
            <a:normAutofit/>
          </a:bodyPr>
          <a:lstStyle/>
          <a:p>
            <a:r>
              <a:rPr lang="tr-TR" b="1" dirty="0">
                <a:solidFill>
                  <a:schemeClr val="accent5">
                    <a:lumMod val="50000"/>
                  </a:schemeClr>
                </a:solidFill>
              </a:rPr>
              <a:t>YÖKAK </a:t>
            </a:r>
            <a:r>
              <a:rPr lang="tr-TR" b="1" dirty="0" smtClean="0">
                <a:solidFill>
                  <a:schemeClr val="accent5">
                    <a:lumMod val="50000"/>
                  </a:schemeClr>
                </a:solidFill>
              </a:rPr>
              <a:t>Dış Değerlendirme Ölçütleri </a:t>
            </a:r>
            <a:endParaRPr lang="tr-TR" b="1" dirty="0">
              <a:solidFill>
                <a:schemeClr val="accent5">
                  <a:lumMod val="50000"/>
                </a:schemeClr>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852921242"/>
              </p:ext>
            </p:extLst>
          </p:nvPr>
        </p:nvGraphicFramePr>
        <p:xfrm>
          <a:off x="184764" y="1588302"/>
          <a:ext cx="9906000" cy="354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etin kutusu 5"/>
          <p:cNvSpPr txBox="1"/>
          <p:nvPr/>
        </p:nvSpPr>
        <p:spPr>
          <a:xfrm>
            <a:off x="662570" y="5218037"/>
            <a:ext cx="1335289" cy="369332"/>
          </a:xfrm>
          <a:prstGeom prst="rect">
            <a:avLst/>
          </a:prstGeom>
          <a:noFill/>
        </p:spPr>
        <p:txBody>
          <a:bodyPr wrap="square" rtlCol="0">
            <a:spAutoFit/>
          </a:bodyPr>
          <a:lstStyle/>
          <a:p>
            <a:r>
              <a:rPr lang="tr-TR" dirty="0" smtClean="0"/>
              <a:t>300 puan</a:t>
            </a:r>
            <a:endParaRPr lang="tr-TR" dirty="0"/>
          </a:p>
        </p:txBody>
      </p:sp>
      <p:sp>
        <p:nvSpPr>
          <p:cNvPr id="7" name="Metin kutusu 6"/>
          <p:cNvSpPr txBox="1"/>
          <p:nvPr/>
        </p:nvSpPr>
        <p:spPr>
          <a:xfrm>
            <a:off x="3513331" y="5227254"/>
            <a:ext cx="1254034" cy="369332"/>
          </a:xfrm>
          <a:prstGeom prst="rect">
            <a:avLst/>
          </a:prstGeom>
          <a:noFill/>
        </p:spPr>
        <p:txBody>
          <a:bodyPr wrap="square" rtlCol="0">
            <a:spAutoFit/>
          </a:bodyPr>
          <a:lstStyle/>
          <a:p>
            <a:r>
              <a:rPr lang="tr-TR" dirty="0" smtClean="0"/>
              <a:t>400 puan</a:t>
            </a:r>
            <a:endParaRPr lang="tr-TR" dirty="0"/>
          </a:p>
        </p:txBody>
      </p:sp>
      <p:sp>
        <p:nvSpPr>
          <p:cNvPr id="8" name="Metin kutusu 7"/>
          <p:cNvSpPr txBox="1"/>
          <p:nvPr/>
        </p:nvSpPr>
        <p:spPr>
          <a:xfrm>
            <a:off x="5519736" y="5195171"/>
            <a:ext cx="1397726" cy="369332"/>
          </a:xfrm>
          <a:prstGeom prst="rect">
            <a:avLst/>
          </a:prstGeom>
          <a:noFill/>
        </p:spPr>
        <p:txBody>
          <a:bodyPr wrap="square" rtlCol="0">
            <a:spAutoFit/>
          </a:bodyPr>
          <a:lstStyle/>
          <a:p>
            <a:r>
              <a:rPr lang="tr-TR" dirty="0" smtClean="0"/>
              <a:t>200 puan</a:t>
            </a:r>
            <a:endParaRPr lang="tr-TR" dirty="0"/>
          </a:p>
        </p:txBody>
      </p:sp>
      <p:sp>
        <p:nvSpPr>
          <p:cNvPr id="9" name="Metin kutusu 8"/>
          <p:cNvSpPr txBox="1"/>
          <p:nvPr/>
        </p:nvSpPr>
        <p:spPr>
          <a:xfrm>
            <a:off x="8168251" y="5218037"/>
            <a:ext cx="1306286" cy="369332"/>
          </a:xfrm>
          <a:prstGeom prst="rect">
            <a:avLst/>
          </a:prstGeom>
          <a:noFill/>
        </p:spPr>
        <p:txBody>
          <a:bodyPr wrap="square" rtlCol="0">
            <a:spAutoFit/>
          </a:bodyPr>
          <a:lstStyle/>
          <a:p>
            <a:r>
              <a:rPr lang="tr-TR" dirty="0" smtClean="0"/>
              <a:t>100 puan</a:t>
            </a:r>
            <a:endParaRPr lang="tr-TR" dirty="0"/>
          </a:p>
        </p:txBody>
      </p:sp>
      <p:sp>
        <p:nvSpPr>
          <p:cNvPr id="11" name="6-Noktalı Yıldız 10"/>
          <p:cNvSpPr/>
          <p:nvPr/>
        </p:nvSpPr>
        <p:spPr>
          <a:xfrm>
            <a:off x="6270760" y="1388401"/>
            <a:ext cx="1606143" cy="1136468"/>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1000 puan</a:t>
            </a:r>
            <a:endParaRPr lang="tr-TR" dirty="0"/>
          </a:p>
        </p:txBody>
      </p:sp>
      <p:pic>
        <p:nvPicPr>
          <p:cNvPr id="12" name="Picture 1" descr="Bahçeşehir Universit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9736" y="6368324"/>
            <a:ext cx="10096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3915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5394" y="447248"/>
            <a:ext cx="10319657" cy="1478570"/>
          </a:xfrm>
        </p:spPr>
        <p:txBody>
          <a:bodyPr>
            <a:normAutofit/>
          </a:bodyPr>
          <a:lstStyle/>
          <a:p>
            <a:r>
              <a:rPr lang="tr-TR" sz="3600" b="1" dirty="0" smtClean="0">
                <a:solidFill>
                  <a:schemeClr val="accent5">
                    <a:lumMod val="50000"/>
                  </a:schemeClr>
                </a:solidFill>
              </a:rPr>
              <a:t>Dış Değerlendirme Sonucunda Hangi </a:t>
            </a:r>
            <a:r>
              <a:rPr lang="tr-TR" sz="3600" b="1" dirty="0">
                <a:solidFill>
                  <a:schemeClr val="accent5">
                    <a:lumMod val="50000"/>
                  </a:schemeClr>
                </a:solidFill>
              </a:rPr>
              <a:t>K</a:t>
            </a:r>
            <a:r>
              <a:rPr lang="tr-TR" sz="3600" b="1" dirty="0" smtClean="0">
                <a:solidFill>
                  <a:schemeClr val="accent5">
                    <a:lumMod val="50000"/>
                  </a:schemeClr>
                </a:solidFill>
              </a:rPr>
              <a:t>ararlar </a:t>
            </a:r>
            <a:r>
              <a:rPr lang="tr-TR" sz="3600" b="1" dirty="0">
                <a:solidFill>
                  <a:schemeClr val="accent5">
                    <a:lumMod val="50000"/>
                  </a:schemeClr>
                </a:solidFill>
              </a:rPr>
              <a:t>A</a:t>
            </a:r>
            <a:r>
              <a:rPr lang="tr-TR" sz="3600" b="1" dirty="0" smtClean="0">
                <a:solidFill>
                  <a:schemeClr val="accent5">
                    <a:lumMod val="50000"/>
                  </a:schemeClr>
                </a:solidFill>
              </a:rPr>
              <a:t>lınabilir?</a:t>
            </a:r>
            <a:endParaRPr lang="tr-TR" sz="3600" b="1" dirty="0">
              <a:solidFill>
                <a:schemeClr val="accent5">
                  <a:lumMod val="50000"/>
                </a:schemeClr>
              </a:solidFill>
            </a:endParaRPr>
          </a:p>
        </p:txBody>
      </p:sp>
      <p:sp>
        <p:nvSpPr>
          <p:cNvPr id="3" name="İçerik Yer Tutucusu 2"/>
          <p:cNvSpPr>
            <a:spLocks noGrp="1"/>
          </p:cNvSpPr>
          <p:nvPr>
            <p:ph idx="1"/>
          </p:nvPr>
        </p:nvSpPr>
        <p:spPr>
          <a:xfrm>
            <a:off x="809897" y="2116184"/>
            <a:ext cx="10502537" cy="3958046"/>
          </a:xfrm>
        </p:spPr>
        <p:txBody>
          <a:bodyPr>
            <a:normAutofit lnSpcReduction="10000"/>
          </a:bodyPr>
          <a:lstStyle/>
          <a:p>
            <a:pPr marL="0" indent="0">
              <a:buNone/>
            </a:pPr>
            <a:r>
              <a:rPr lang="tr-TR" sz="2600" b="1" dirty="0"/>
              <a:t>YÖKAK</a:t>
            </a:r>
            <a:r>
              <a:rPr lang="tr-TR" sz="2600" dirty="0"/>
              <a:t> tarafından KAP kapsamında aşağıdaki kararlar </a:t>
            </a:r>
            <a:r>
              <a:rPr lang="tr-TR" sz="2600" dirty="0" smtClean="0"/>
              <a:t>verilmektedir :</a:t>
            </a:r>
            <a:endParaRPr lang="tr-TR" sz="2600" dirty="0"/>
          </a:p>
          <a:p>
            <a:pPr>
              <a:buFont typeface="Wingdings" panose="05000000000000000000" pitchFamily="2" charset="2"/>
              <a:buChar char="ü"/>
            </a:pPr>
            <a:endParaRPr lang="tr-TR" dirty="0" smtClean="0"/>
          </a:p>
          <a:p>
            <a:pPr>
              <a:buFont typeface="Wingdings" panose="05000000000000000000" pitchFamily="2" charset="2"/>
              <a:buChar char="ü"/>
            </a:pPr>
            <a:endParaRPr lang="tr-TR" dirty="0"/>
          </a:p>
          <a:p>
            <a:pPr>
              <a:buFont typeface="Wingdings" panose="05000000000000000000" pitchFamily="2" charset="2"/>
              <a:buChar char="ü"/>
            </a:pPr>
            <a:endParaRPr lang="tr-TR" dirty="0" smtClean="0"/>
          </a:p>
          <a:p>
            <a:pPr>
              <a:buFont typeface="Wingdings" panose="05000000000000000000" pitchFamily="2" charset="2"/>
              <a:buChar char="ü"/>
            </a:pPr>
            <a:endParaRPr lang="tr-TR" dirty="0"/>
          </a:p>
          <a:p>
            <a:pPr marL="0" indent="0">
              <a:buNone/>
            </a:pPr>
            <a:endParaRPr lang="tr-TR" dirty="0" smtClean="0"/>
          </a:p>
          <a:p>
            <a:pPr marL="0" indent="0">
              <a:buNone/>
            </a:pPr>
            <a:endParaRPr lang="tr-TR" dirty="0" smtClean="0"/>
          </a:p>
          <a:p>
            <a:pPr marL="0" indent="0">
              <a:buNone/>
            </a:pPr>
            <a:endParaRPr lang="tr-TR" dirty="0"/>
          </a:p>
          <a:p>
            <a:pPr marL="0" indent="0">
              <a:buNone/>
            </a:pPr>
            <a:r>
              <a:rPr lang="tr-TR" i="1" dirty="0" smtClean="0"/>
              <a:t>500 </a:t>
            </a:r>
            <a:r>
              <a:rPr lang="tr-TR" i="1" dirty="0"/>
              <a:t>puan altında kalan yükseköğretim kurumları iki yıl süreyle Kurumsal Akreditasyon Programı’na başvuramazlar.</a:t>
            </a:r>
          </a:p>
          <a:p>
            <a:pPr marL="0" indent="0">
              <a:buNone/>
            </a:pPr>
            <a:endParaRPr lang="tr-TR" dirty="0"/>
          </a:p>
        </p:txBody>
      </p:sp>
      <p:pic>
        <p:nvPicPr>
          <p:cNvPr id="7" name="Picture 1" descr="Bahçeşehir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9586" y="6171134"/>
            <a:ext cx="10096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ablo 9"/>
          <p:cNvGraphicFramePr>
            <a:graphicFrameLocks noGrp="1"/>
          </p:cNvGraphicFramePr>
          <p:nvPr>
            <p:extLst>
              <p:ext uri="{D42A27DB-BD31-4B8C-83A1-F6EECF244321}">
                <p14:modId xmlns:p14="http://schemas.microsoft.com/office/powerpoint/2010/main" val="1340069345"/>
              </p:ext>
            </p:extLst>
          </p:nvPr>
        </p:nvGraphicFramePr>
        <p:xfrm>
          <a:off x="875212" y="2939075"/>
          <a:ext cx="6910250" cy="2090124"/>
        </p:xfrm>
        <a:graphic>
          <a:graphicData uri="http://schemas.openxmlformats.org/drawingml/2006/table">
            <a:tbl>
              <a:tblPr>
                <a:tableStyleId>{5C22544A-7EE6-4342-B048-85BDC9FD1C3A}</a:tableStyleId>
              </a:tblPr>
              <a:tblGrid>
                <a:gridCol w="3455125">
                  <a:extLst>
                    <a:ext uri="{9D8B030D-6E8A-4147-A177-3AD203B41FA5}">
                      <a16:colId xmlns:a16="http://schemas.microsoft.com/office/drawing/2014/main" val="1921334864"/>
                    </a:ext>
                  </a:extLst>
                </a:gridCol>
                <a:gridCol w="3455125">
                  <a:extLst>
                    <a:ext uri="{9D8B030D-6E8A-4147-A177-3AD203B41FA5}">
                      <a16:colId xmlns:a16="http://schemas.microsoft.com/office/drawing/2014/main" val="1517237450"/>
                    </a:ext>
                  </a:extLst>
                </a:gridCol>
              </a:tblGrid>
              <a:tr h="663738">
                <a:tc>
                  <a:txBody>
                    <a:bodyPr/>
                    <a:lstStyle/>
                    <a:p>
                      <a:pPr algn="l" fontAlgn="ctr"/>
                      <a:r>
                        <a:rPr lang="tr-TR" sz="1400" b="1" u="none" strike="noStrike">
                          <a:effectLst/>
                          <a:latin typeface="+mn-lt"/>
                        </a:rPr>
                        <a:t>650 puan ve üzeri</a:t>
                      </a:r>
                      <a:endParaRPr lang="tr-TR" sz="1400" b="1" i="0" u="none" strike="noStrike">
                        <a:solidFill>
                          <a:srgbClr val="000000"/>
                        </a:solidFill>
                        <a:effectLst/>
                        <a:latin typeface="+mn-lt"/>
                      </a:endParaRPr>
                    </a:p>
                  </a:txBody>
                  <a:tcPr marL="9525" marR="9525" marT="9525" marB="0" anchor="ctr"/>
                </a:tc>
                <a:tc>
                  <a:txBody>
                    <a:bodyPr/>
                    <a:lstStyle/>
                    <a:p>
                      <a:pPr algn="l" fontAlgn="ctr"/>
                      <a:r>
                        <a:rPr lang="tr-TR" sz="1400" b="1" u="none" strike="noStrike" dirty="0">
                          <a:effectLst/>
                          <a:latin typeface="+mn-lt"/>
                        </a:rPr>
                        <a:t>Tam akreditasyon (5 yıl) </a:t>
                      </a:r>
                      <a:endParaRPr lang="tr-TR" sz="14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256405575"/>
                  </a:ext>
                </a:extLst>
              </a:tr>
              <a:tr h="663738">
                <a:tc>
                  <a:txBody>
                    <a:bodyPr/>
                    <a:lstStyle/>
                    <a:p>
                      <a:pPr algn="l" fontAlgn="ctr"/>
                      <a:r>
                        <a:rPr lang="fi-FI" sz="1400" b="1" u="none" strike="noStrike" dirty="0">
                          <a:effectLst/>
                          <a:latin typeface="+mn-lt"/>
                        </a:rPr>
                        <a:t>500 puan ile 649 puan arası</a:t>
                      </a:r>
                      <a:endParaRPr lang="fi-FI" sz="1400" b="1" i="0" u="none" strike="noStrike" dirty="0">
                        <a:solidFill>
                          <a:srgbClr val="000000"/>
                        </a:solidFill>
                        <a:effectLst/>
                        <a:latin typeface="+mn-lt"/>
                      </a:endParaRPr>
                    </a:p>
                  </a:txBody>
                  <a:tcPr marL="9525" marR="9525" marT="9525" marB="0" anchor="ctr"/>
                </a:tc>
                <a:tc>
                  <a:txBody>
                    <a:bodyPr/>
                    <a:lstStyle/>
                    <a:p>
                      <a:pPr algn="l" fontAlgn="ctr">
                        <a:buClr>
                          <a:schemeClr val="accent1"/>
                        </a:buClr>
                        <a:buSzPts val="1100"/>
                        <a:buFont typeface="Calibri" panose="020F0502020204030204" pitchFamily="34" charset="0"/>
                        <a:buNone/>
                      </a:pPr>
                      <a:r>
                        <a:rPr lang="tr-TR" sz="1400" b="1" i="0" u="none" strike="noStrike" dirty="0" smtClean="0">
                          <a:solidFill>
                            <a:srgbClr val="000000"/>
                          </a:solidFill>
                          <a:effectLst/>
                          <a:latin typeface="+mn-lt"/>
                        </a:rPr>
                        <a:t>Koşullu</a:t>
                      </a:r>
                      <a:r>
                        <a:rPr lang="tr-TR" sz="1400" b="1" i="0" u="none" strike="noStrike" baseline="0" dirty="0" smtClean="0">
                          <a:solidFill>
                            <a:srgbClr val="000000"/>
                          </a:solidFill>
                          <a:effectLst/>
                          <a:latin typeface="+mn-lt"/>
                        </a:rPr>
                        <a:t> akreditasyon (2 yıl)</a:t>
                      </a:r>
                      <a:endParaRPr lang="tr-TR" sz="14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039794002"/>
                  </a:ext>
                </a:extLst>
              </a:tr>
              <a:tr h="762648">
                <a:tc>
                  <a:txBody>
                    <a:bodyPr/>
                    <a:lstStyle/>
                    <a:p>
                      <a:pPr algn="l" fontAlgn="ctr"/>
                      <a:r>
                        <a:rPr lang="tr-TR" sz="1400" b="1" u="none" strike="noStrike" dirty="0">
                          <a:effectLst/>
                          <a:latin typeface="+mn-lt"/>
                        </a:rPr>
                        <a:t>500 puan altı</a:t>
                      </a:r>
                      <a:endParaRPr lang="tr-TR" sz="1400" b="1" i="0" u="none" strike="noStrike" dirty="0">
                        <a:solidFill>
                          <a:srgbClr val="000000"/>
                        </a:solidFill>
                        <a:effectLst/>
                        <a:latin typeface="+mn-lt"/>
                      </a:endParaRPr>
                    </a:p>
                  </a:txBody>
                  <a:tcPr marL="9525" marR="9525" marT="9525" marB="0" anchor="ctr"/>
                </a:tc>
                <a:tc>
                  <a:txBody>
                    <a:bodyPr/>
                    <a:lstStyle/>
                    <a:p>
                      <a:pPr algn="l" fontAlgn="ctr"/>
                      <a:r>
                        <a:rPr lang="tr-TR" sz="1400" b="1" u="none" strike="noStrike" dirty="0">
                          <a:effectLst/>
                          <a:latin typeface="+mn-lt"/>
                        </a:rPr>
                        <a:t>Yükseköğretim kurumuna kalite güvencesi uygulamaları bağlamında kurumsal gelişim için destek verilir. </a:t>
                      </a:r>
                      <a:endParaRPr lang="tr-TR" sz="14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908984201"/>
                  </a:ext>
                </a:extLst>
              </a:tr>
            </a:tbl>
          </a:graphicData>
        </a:graphic>
      </p:graphicFrame>
    </p:spTree>
    <p:extLst>
      <p:ext uri="{BB962C8B-B14F-4D97-AF65-F5344CB8AC3E}">
        <p14:creationId xmlns:p14="http://schemas.microsoft.com/office/powerpoint/2010/main" val="35247565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0816" y="303938"/>
            <a:ext cx="10644051" cy="1176292"/>
          </a:xfrm>
        </p:spPr>
        <p:txBody>
          <a:bodyPr>
            <a:normAutofit fontScale="90000"/>
          </a:bodyPr>
          <a:lstStyle/>
          <a:p>
            <a:r>
              <a:rPr lang="tr-TR" sz="4000" b="1" dirty="0" smtClean="0">
                <a:solidFill>
                  <a:schemeClr val="accent5">
                    <a:lumMod val="50000"/>
                  </a:schemeClr>
                </a:solidFill>
              </a:rPr>
              <a:t>Biz Hangi Aşamadayız?</a:t>
            </a:r>
            <a:r>
              <a:rPr lang="tr-TR" b="1" dirty="0">
                <a:solidFill>
                  <a:schemeClr val="accent5">
                    <a:lumMod val="50000"/>
                  </a:schemeClr>
                </a:solidFill>
              </a:rPr>
              <a:t/>
            </a:r>
            <a:br>
              <a:rPr lang="tr-TR" b="1" dirty="0">
                <a:solidFill>
                  <a:schemeClr val="accent5">
                    <a:lumMod val="50000"/>
                  </a:schemeClr>
                </a:solidFill>
              </a:rPr>
            </a:br>
            <a:endParaRPr lang="tr-TR" b="1" dirty="0">
              <a:solidFill>
                <a:schemeClr val="accent5">
                  <a:lumMod val="50000"/>
                </a:schemeClr>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778120713"/>
              </p:ext>
            </p:extLst>
          </p:nvPr>
        </p:nvGraphicFramePr>
        <p:xfrm>
          <a:off x="169817" y="1254034"/>
          <a:ext cx="9470572" cy="5186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1" descr="Bahçeşehir Universit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00278" y="6440623"/>
            <a:ext cx="10096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Metin kutusu 7"/>
          <p:cNvSpPr txBox="1"/>
          <p:nvPr/>
        </p:nvSpPr>
        <p:spPr>
          <a:xfrm>
            <a:off x="9640389" y="3431829"/>
            <a:ext cx="2534195" cy="830997"/>
          </a:xfrm>
          <a:prstGeom prst="rect">
            <a:avLst/>
          </a:prstGeom>
          <a:noFill/>
        </p:spPr>
        <p:txBody>
          <a:bodyPr wrap="square" rtlCol="0">
            <a:spAutoFit/>
          </a:bodyPr>
          <a:lstStyle/>
          <a:p>
            <a:pPr algn="ctr"/>
            <a:r>
              <a:rPr lang="tr-TR" sz="2400" b="1" dirty="0" smtClean="0"/>
              <a:t>KURUMSAL AKREDİTASYON</a:t>
            </a:r>
            <a:endParaRPr lang="tr-TR" sz="2400" b="1" dirty="0"/>
          </a:p>
        </p:txBody>
      </p:sp>
    </p:spTree>
    <p:extLst>
      <p:ext uri="{BB962C8B-B14F-4D97-AF65-F5344CB8AC3E}">
        <p14:creationId xmlns:p14="http://schemas.microsoft.com/office/powerpoint/2010/main" val="3069524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4137" y="365125"/>
            <a:ext cx="10909663" cy="1960064"/>
          </a:xfrm>
        </p:spPr>
        <p:txBody>
          <a:bodyPr>
            <a:normAutofit fontScale="90000"/>
          </a:bodyPr>
          <a:lstStyle/>
          <a:p>
            <a:r>
              <a:rPr lang="tr-TR" sz="4000" b="1" dirty="0" smtClean="0">
                <a:solidFill>
                  <a:schemeClr val="accent5">
                    <a:lumMod val="50000"/>
                  </a:schemeClr>
                </a:solidFill>
              </a:rPr>
              <a:t>PUKÖ</a:t>
            </a:r>
            <a:r>
              <a:rPr lang="tr-TR" sz="2400" b="1" dirty="0" smtClean="0">
                <a:solidFill>
                  <a:schemeClr val="accent5">
                    <a:lumMod val="50000"/>
                  </a:schemeClr>
                </a:solidFill>
              </a:rPr>
              <a:t/>
            </a:r>
            <a:br>
              <a:rPr lang="tr-TR" sz="2400" b="1" dirty="0" smtClean="0">
                <a:solidFill>
                  <a:schemeClr val="accent5">
                    <a:lumMod val="50000"/>
                  </a:schemeClr>
                </a:solidFill>
              </a:rPr>
            </a:br>
            <a:r>
              <a:rPr lang="tr-TR" sz="2400" b="1" dirty="0" smtClean="0">
                <a:solidFill>
                  <a:schemeClr val="accent5">
                    <a:lumMod val="50000"/>
                  </a:schemeClr>
                </a:solidFill>
              </a:rPr>
              <a:t/>
            </a:r>
            <a:br>
              <a:rPr lang="tr-TR" sz="2400" b="1" dirty="0" smtClean="0">
                <a:solidFill>
                  <a:schemeClr val="accent5">
                    <a:lumMod val="50000"/>
                  </a:schemeClr>
                </a:solidFill>
              </a:rPr>
            </a:br>
            <a:r>
              <a:rPr lang="tr-TR" sz="2400" b="1" i="1" dirty="0" smtClean="0">
                <a:solidFill>
                  <a:schemeClr val="tx2">
                    <a:lumMod val="50000"/>
                  </a:schemeClr>
                </a:solidFill>
              </a:rPr>
              <a:t>Yükseköğretim Kalite Kurulu, </a:t>
            </a:r>
            <a:r>
              <a:rPr lang="tr-TR" sz="2400" i="1" dirty="0" smtClean="0">
                <a:solidFill>
                  <a:schemeClr val="tx2">
                    <a:lumMod val="50000"/>
                  </a:schemeClr>
                </a:solidFill>
              </a:rPr>
              <a:t>yayımlamış olduğu yönetmelik ve kılavuzlarda, </a:t>
            </a:r>
            <a:br>
              <a:rPr lang="tr-TR" sz="2400" i="1" dirty="0" smtClean="0">
                <a:solidFill>
                  <a:schemeClr val="tx2">
                    <a:lumMod val="50000"/>
                  </a:schemeClr>
                </a:solidFill>
              </a:rPr>
            </a:br>
            <a:r>
              <a:rPr lang="tr-TR" sz="2400" i="1" dirty="0" smtClean="0">
                <a:solidFill>
                  <a:schemeClr val="tx2">
                    <a:lumMod val="50000"/>
                  </a:schemeClr>
                </a:solidFill>
              </a:rPr>
              <a:t>kalite güvencesi sistemine etkinlik kazandırılması için 4 aşamalı PUKÖ döngüsünün </a:t>
            </a:r>
            <a:r>
              <a:rPr lang="tr-TR" sz="2400" i="1" dirty="0" smtClean="0">
                <a:solidFill>
                  <a:srgbClr val="FF0000"/>
                </a:solidFill>
              </a:rPr>
              <a:t>kurum genelinde </a:t>
            </a:r>
            <a:r>
              <a:rPr lang="tr-TR" sz="2400" i="1" dirty="0" smtClean="0">
                <a:solidFill>
                  <a:schemeClr val="tx2">
                    <a:lumMod val="50000"/>
                  </a:schemeClr>
                </a:solidFill>
              </a:rPr>
              <a:t>uygulanmasını önermektedir. </a:t>
            </a:r>
            <a:endParaRPr lang="tr-TR" sz="2400" b="1" i="1" dirty="0">
              <a:solidFill>
                <a:schemeClr val="tx2">
                  <a:lumMod val="50000"/>
                </a:schemeClr>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398363601"/>
              </p:ext>
            </p:extLst>
          </p:nvPr>
        </p:nvGraphicFramePr>
        <p:xfrm>
          <a:off x="700210" y="2487267"/>
          <a:ext cx="4344547" cy="4066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1" descr="Bahçeşehir Universit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91175" y="6372911"/>
            <a:ext cx="10096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2949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4503" y="2272626"/>
            <a:ext cx="1036910" cy="12551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Unvan 1"/>
          <p:cNvSpPr>
            <a:spLocks noGrp="1"/>
          </p:cNvSpPr>
          <p:nvPr>
            <p:ph type="title"/>
          </p:nvPr>
        </p:nvSpPr>
        <p:spPr>
          <a:xfrm>
            <a:off x="222070" y="449308"/>
            <a:ext cx="11625942" cy="1478570"/>
          </a:xfrm>
        </p:spPr>
        <p:txBody>
          <a:bodyPr>
            <a:normAutofit/>
          </a:bodyPr>
          <a:lstStyle/>
          <a:p>
            <a:r>
              <a:rPr lang="tr-TR" sz="3200" b="1" dirty="0">
                <a:solidFill>
                  <a:schemeClr val="accent5">
                    <a:lumMod val="50000"/>
                  </a:schemeClr>
                </a:solidFill>
              </a:rPr>
              <a:t>YÖKAK Dereceli Değerlendirme Anahtarıyla Alt Ölçütlerin Olgunluk Düzeyinin Değerlendirilmesi</a:t>
            </a: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531076727"/>
              </p:ext>
            </p:extLst>
          </p:nvPr>
        </p:nvGraphicFramePr>
        <p:xfrm>
          <a:off x="1204541" y="1851192"/>
          <a:ext cx="5091747" cy="3937952"/>
        </p:xfrm>
        <a:graphic>
          <a:graphicData uri="http://schemas.openxmlformats.org/drawingml/2006/chart">
            <c:chart xmlns:c="http://schemas.openxmlformats.org/drawingml/2006/chart" xmlns:r="http://schemas.openxmlformats.org/officeDocument/2006/relationships" r:id="rId2"/>
          </a:graphicData>
        </a:graphic>
      </p:graphicFrame>
      <p:sp>
        <p:nvSpPr>
          <p:cNvPr id="8" name="Metin kutusu 7"/>
          <p:cNvSpPr txBox="1"/>
          <p:nvPr/>
        </p:nvSpPr>
        <p:spPr>
          <a:xfrm>
            <a:off x="6097673" y="2272626"/>
            <a:ext cx="5410410" cy="830997"/>
          </a:xfrm>
          <a:prstGeom prst="rect">
            <a:avLst/>
          </a:prstGeom>
          <a:noFill/>
        </p:spPr>
        <p:txBody>
          <a:bodyPr wrap="square" rtlCol="0">
            <a:spAutoFit/>
          </a:bodyPr>
          <a:lstStyle/>
          <a:p>
            <a:pPr lvl="0"/>
            <a:r>
              <a:rPr lang="tr-TR" sz="1600" dirty="0" smtClean="0"/>
              <a:t>5 -</a:t>
            </a:r>
            <a:r>
              <a:rPr lang="tr-TR" sz="1600" dirty="0"/>
              <a:t>İçselleştirilmiş, sistematik, sürdürülebilir ve örnek gösterilebilir uygulamalar </a:t>
            </a:r>
            <a:r>
              <a:rPr lang="tr-TR" sz="1600" dirty="0" smtClean="0"/>
              <a:t>bulunmaktadır.</a:t>
            </a:r>
            <a:endParaRPr lang="tr-TR" sz="1600" dirty="0"/>
          </a:p>
          <a:p>
            <a:endParaRPr lang="tr-TR" sz="1600" dirty="0"/>
          </a:p>
        </p:txBody>
      </p:sp>
      <p:sp>
        <p:nvSpPr>
          <p:cNvPr id="9" name="Metin kutusu 8"/>
          <p:cNvSpPr txBox="1"/>
          <p:nvPr/>
        </p:nvSpPr>
        <p:spPr>
          <a:xfrm>
            <a:off x="6111240" y="2834640"/>
            <a:ext cx="4814251" cy="584775"/>
          </a:xfrm>
          <a:prstGeom prst="rect">
            <a:avLst/>
          </a:prstGeom>
          <a:noFill/>
        </p:spPr>
        <p:txBody>
          <a:bodyPr wrap="square" rtlCol="0">
            <a:spAutoFit/>
          </a:bodyPr>
          <a:lstStyle/>
          <a:p>
            <a:r>
              <a:rPr lang="tr-TR" sz="1600" dirty="0" smtClean="0"/>
              <a:t>4 - PUKÖ uygulanıyor, sonuçları izleniyor ve paydaşların katılımıyla iyileştiriliyor.</a:t>
            </a:r>
            <a:endParaRPr lang="tr-TR" sz="1600" dirty="0"/>
          </a:p>
        </p:txBody>
      </p:sp>
      <p:sp>
        <p:nvSpPr>
          <p:cNvPr id="10" name="Metin kutusu 9"/>
          <p:cNvSpPr txBox="1"/>
          <p:nvPr/>
        </p:nvSpPr>
        <p:spPr>
          <a:xfrm>
            <a:off x="6111240" y="3527781"/>
            <a:ext cx="5396843" cy="584775"/>
          </a:xfrm>
          <a:prstGeom prst="rect">
            <a:avLst/>
          </a:prstGeom>
          <a:noFill/>
        </p:spPr>
        <p:txBody>
          <a:bodyPr wrap="square" rtlCol="0">
            <a:spAutoFit/>
          </a:bodyPr>
          <a:lstStyle/>
          <a:p>
            <a:r>
              <a:rPr lang="tr-TR" sz="1600" dirty="0" smtClean="0"/>
              <a:t>3 - Planlama ve uygulama var, sonuçlar izlenmiyor veya kısmen izleniyor.</a:t>
            </a:r>
            <a:endParaRPr lang="tr-TR" sz="1600" dirty="0"/>
          </a:p>
        </p:txBody>
      </p:sp>
      <p:sp>
        <p:nvSpPr>
          <p:cNvPr id="11" name="Metin kutusu 10"/>
          <p:cNvSpPr txBox="1"/>
          <p:nvPr/>
        </p:nvSpPr>
        <p:spPr>
          <a:xfrm>
            <a:off x="6097674" y="4135715"/>
            <a:ext cx="5091746" cy="338554"/>
          </a:xfrm>
          <a:prstGeom prst="rect">
            <a:avLst/>
          </a:prstGeom>
          <a:noFill/>
        </p:spPr>
        <p:txBody>
          <a:bodyPr wrap="square" rtlCol="0">
            <a:spAutoFit/>
          </a:bodyPr>
          <a:lstStyle/>
          <a:p>
            <a:r>
              <a:rPr lang="tr-TR" sz="1600" dirty="0" smtClean="0"/>
              <a:t>2 - Planlama var, uygulamalar yok veya kısmen uygulanıyor.</a:t>
            </a:r>
            <a:endParaRPr lang="tr-TR" sz="1600" dirty="0"/>
          </a:p>
        </p:txBody>
      </p:sp>
      <p:sp>
        <p:nvSpPr>
          <p:cNvPr id="12" name="Metin kutusu 11"/>
          <p:cNvSpPr txBox="1"/>
          <p:nvPr/>
        </p:nvSpPr>
        <p:spPr>
          <a:xfrm>
            <a:off x="6097673" y="4771022"/>
            <a:ext cx="3555777" cy="369332"/>
          </a:xfrm>
          <a:prstGeom prst="rect">
            <a:avLst/>
          </a:prstGeom>
          <a:noFill/>
        </p:spPr>
        <p:txBody>
          <a:bodyPr wrap="square" rtlCol="0">
            <a:spAutoFit/>
          </a:bodyPr>
          <a:lstStyle/>
          <a:p>
            <a:r>
              <a:rPr lang="tr-TR" sz="1600" dirty="0" smtClean="0"/>
              <a:t>1 - Planlama ve tanımlı süreç yok</a:t>
            </a:r>
            <a:r>
              <a:rPr lang="tr-TR" dirty="0" smtClean="0"/>
              <a:t>.</a:t>
            </a:r>
            <a:endParaRPr lang="tr-TR" dirty="0"/>
          </a:p>
        </p:txBody>
      </p:sp>
      <p:pic>
        <p:nvPicPr>
          <p:cNvPr id="13" name="Picture 1" descr="Bahçeşehir Univers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9143" y="6150946"/>
            <a:ext cx="10096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41375" y="2208886"/>
            <a:ext cx="1176733" cy="1323439"/>
          </a:xfrm>
          <a:prstGeom prst="rect">
            <a:avLst/>
          </a:prstGeom>
        </p:spPr>
        <p:txBody>
          <a:bodyPr wrap="square">
            <a:spAutoFit/>
          </a:bodyPr>
          <a:lstStyle/>
          <a:p>
            <a:r>
              <a:rPr lang="tr-TR" sz="1600" b="1" dirty="0">
                <a:solidFill>
                  <a:schemeClr val="accent5">
                    <a:lumMod val="50000"/>
                  </a:schemeClr>
                </a:solidFill>
              </a:rPr>
              <a:t>Hedefimiz her alt ölçütten </a:t>
            </a:r>
          </a:p>
          <a:p>
            <a:r>
              <a:rPr lang="tr-TR" sz="1600" b="1" dirty="0">
                <a:solidFill>
                  <a:schemeClr val="accent5">
                    <a:lumMod val="50000"/>
                  </a:schemeClr>
                </a:solidFill>
              </a:rPr>
              <a:t>4 veya 5 </a:t>
            </a:r>
            <a:r>
              <a:rPr lang="tr-TR" sz="1600" b="1" dirty="0" smtClean="0">
                <a:solidFill>
                  <a:schemeClr val="accent5">
                    <a:lumMod val="50000"/>
                  </a:schemeClr>
                </a:solidFill>
              </a:rPr>
              <a:t>almak.</a:t>
            </a:r>
            <a:endParaRPr lang="tr-TR" sz="1600" b="1" dirty="0">
              <a:solidFill>
                <a:schemeClr val="accent5">
                  <a:lumMod val="50000"/>
                </a:schemeClr>
              </a:solidFill>
            </a:endParaRPr>
          </a:p>
        </p:txBody>
      </p:sp>
    </p:spTree>
    <p:extLst>
      <p:ext uri="{BB962C8B-B14F-4D97-AF65-F5344CB8AC3E}">
        <p14:creationId xmlns:p14="http://schemas.microsoft.com/office/powerpoint/2010/main" val="39515874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1541270646"/>
              </p:ext>
            </p:extLst>
          </p:nvPr>
        </p:nvGraphicFramePr>
        <p:xfrm>
          <a:off x="274317" y="1051207"/>
          <a:ext cx="9287692" cy="1378484"/>
        </p:xfrm>
        <a:graphic>
          <a:graphicData uri="http://schemas.openxmlformats.org/drawingml/2006/table">
            <a:tbl>
              <a:tblPr firstRow="1" bandRow="1">
                <a:tableStyleId>{5C22544A-7EE6-4342-B048-85BDC9FD1C3A}</a:tableStyleId>
              </a:tblPr>
              <a:tblGrid>
                <a:gridCol w="4643846">
                  <a:extLst>
                    <a:ext uri="{9D8B030D-6E8A-4147-A177-3AD203B41FA5}">
                      <a16:colId xmlns:a16="http://schemas.microsoft.com/office/drawing/2014/main" val="1591677413"/>
                    </a:ext>
                  </a:extLst>
                </a:gridCol>
                <a:gridCol w="4643846">
                  <a:extLst>
                    <a:ext uri="{9D8B030D-6E8A-4147-A177-3AD203B41FA5}">
                      <a16:colId xmlns:a16="http://schemas.microsoft.com/office/drawing/2014/main" val="2926062203"/>
                    </a:ext>
                  </a:extLst>
                </a:gridCol>
              </a:tblGrid>
              <a:tr h="555524">
                <a:tc>
                  <a:txBody>
                    <a:bodyPr/>
                    <a:lstStyle/>
                    <a:p>
                      <a:r>
                        <a:rPr lang="tr-TR" sz="1600" dirty="0" smtClean="0"/>
                        <a:t>KİDR</a:t>
                      </a:r>
                      <a:r>
                        <a:rPr lang="tr-TR" sz="1600" baseline="0" dirty="0" smtClean="0"/>
                        <a:t> SÜRÜM 2.1 (ESKİ)</a:t>
                      </a:r>
                      <a:endParaRPr lang="tr-TR" sz="1600" dirty="0"/>
                    </a:p>
                  </a:txBody>
                  <a:tcPr/>
                </a:tc>
                <a:tc>
                  <a:txBody>
                    <a:bodyPr/>
                    <a:lstStyle/>
                    <a:p>
                      <a:r>
                        <a:rPr lang="tr-TR" sz="1600" dirty="0" smtClean="0"/>
                        <a:t>KİDR SÜRÜM 3.0 (YENİ)</a:t>
                      </a:r>
                      <a:endParaRPr lang="tr-TR" sz="1600" dirty="0"/>
                    </a:p>
                  </a:txBody>
                  <a:tcPr/>
                </a:tc>
                <a:extLst>
                  <a:ext uri="{0D108BD9-81ED-4DB2-BD59-A6C34878D82A}">
                    <a16:rowId xmlns:a16="http://schemas.microsoft.com/office/drawing/2014/main" val="1934184953"/>
                  </a:ext>
                </a:extLst>
              </a:tr>
              <a:tr h="808106">
                <a:tc>
                  <a:txBody>
                    <a:bodyPr/>
                    <a:lstStyle/>
                    <a:p>
                      <a:endParaRPr lang="tr-TR" sz="1600" b="0" i="0" u="none" strike="noStrike" kern="1200" baseline="0" dirty="0" smtClean="0">
                        <a:solidFill>
                          <a:schemeClr val="dk1"/>
                        </a:solidFill>
                        <a:latin typeface="+mn-lt"/>
                        <a:ea typeface="+mn-ea"/>
                        <a:cs typeface="+mn-cs"/>
                      </a:endParaRPr>
                    </a:p>
                    <a:p>
                      <a:r>
                        <a:rPr lang="tr-TR" sz="1600" b="0" i="0" u="none" strike="noStrike" kern="1200" baseline="0" dirty="0" smtClean="0">
                          <a:solidFill>
                            <a:schemeClr val="dk1"/>
                          </a:solidFill>
                          <a:latin typeface="+mn-lt"/>
                          <a:ea typeface="+mn-ea"/>
                          <a:cs typeface="+mn-cs"/>
                        </a:rPr>
                        <a:t>5 ana başlık, 22 ölçüt ve 56 alt ölçüt </a:t>
                      </a:r>
                    </a:p>
                    <a:p>
                      <a:endParaRPr lang="tr-TR" sz="1600" dirty="0">
                        <a:latin typeface="+mn-lt"/>
                      </a:endParaRPr>
                    </a:p>
                  </a:txBody>
                  <a:tcPr/>
                </a:tc>
                <a:tc>
                  <a:txBody>
                    <a:bodyPr/>
                    <a:lstStyle/>
                    <a:p>
                      <a:endParaRPr lang="tr-TR" sz="1600" b="0" i="0" u="none" strike="noStrike" kern="1200" baseline="0" dirty="0" smtClean="0">
                        <a:solidFill>
                          <a:schemeClr val="dk1"/>
                        </a:solidFill>
                        <a:latin typeface="+mn-lt"/>
                        <a:ea typeface="+mn-ea"/>
                        <a:cs typeface="+mn-cs"/>
                      </a:endParaRPr>
                    </a:p>
                    <a:p>
                      <a:r>
                        <a:rPr lang="tr-TR" sz="1600" b="0" i="0" u="none" strike="noStrike" kern="1200" baseline="0" dirty="0" smtClean="0">
                          <a:solidFill>
                            <a:schemeClr val="dk1"/>
                          </a:solidFill>
                          <a:latin typeface="+mn-lt"/>
                          <a:ea typeface="+mn-ea"/>
                          <a:cs typeface="+mn-cs"/>
                        </a:rPr>
                        <a:t>4 ana başlık, 14 ölçüt ve 46 alt ölçüt</a:t>
                      </a:r>
                      <a:endParaRPr lang="tr-TR" sz="1600" dirty="0">
                        <a:latin typeface="+mn-lt"/>
                      </a:endParaRPr>
                    </a:p>
                  </a:txBody>
                  <a:tcPr/>
                </a:tc>
                <a:extLst>
                  <a:ext uri="{0D108BD9-81ED-4DB2-BD59-A6C34878D82A}">
                    <a16:rowId xmlns:a16="http://schemas.microsoft.com/office/drawing/2014/main" val="2215580417"/>
                  </a:ext>
                </a:extLst>
              </a:tr>
            </a:tbl>
          </a:graphicData>
        </a:graphic>
      </p:graphicFrame>
      <p:pic>
        <p:nvPicPr>
          <p:cNvPr id="3" name="Picture 1" descr="Bahçeşehir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885" y="6311900"/>
            <a:ext cx="952229" cy="34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Unvan 1"/>
          <p:cNvSpPr>
            <a:spLocks noGrp="1"/>
          </p:cNvSpPr>
          <p:nvPr>
            <p:ph type="title"/>
          </p:nvPr>
        </p:nvSpPr>
        <p:spPr>
          <a:xfrm>
            <a:off x="404947" y="230778"/>
            <a:ext cx="9157062" cy="683622"/>
          </a:xfrm>
        </p:spPr>
        <p:txBody>
          <a:bodyPr/>
          <a:lstStyle/>
          <a:p>
            <a:r>
              <a:rPr lang="tr-TR" b="1" dirty="0" smtClean="0">
                <a:solidFill>
                  <a:schemeClr val="accent5">
                    <a:lumMod val="50000"/>
                  </a:schemeClr>
                </a:solidFill>
              </a:rPr>
              <a:t>Kurumsal İç </a:t>
            </a:r>
            <a:r>
              <a:rPr lang="tr-TR" b="1" dirty="0">
                <a:solidFill>
                  <a:schemeClr val="accent5">
                    <a:lumMod val="50000"/>
                  </a:schemeClr>
                </a:solidFill>
              </a:rPr>
              <a:t>Değerlendirme Raporu (KİDR)</a:t>
            </a:r>
          </a:p>
        </p:txBody>
      </p:sp>
      <p:sp>
        <p:nvSpPr>
          <p:cNvPr id="2" name="Dikdörtgen 1"/>
          <p:cNvSpPr/>
          <p:nvPr/>
        </p:nvSpPr>
        <p:spPr>
          <a:xfrm>
            <a:off x="270644" y="2631858"/>
            <a:ext cx="10698482" cy="3477875"/>
          </a:xfrm>
          <a:prstGeom prst="rect">
            <a:avLst/>
          </a:prstGeom>
        </p:spPr>
        <p:txBody>
          <a:bodyPr wrap="square">
            <a:spAutoFit/>
          </a:bodyPr>
          <a:lstStyle/>
          <a:p>
            <a:r>
              <a:rPr lang="tr-TR" sz="2000" b="1" dirty="0" err="1">
                <a:solidFill>
                  <a:srgbClr val="716D6D"/>
                </a:solidFill>
                <a:latin typeface="Arial" panose="020B0604020202020204" pitchFamily="34" charset="0"/>
              </a:rPr>
              <a:t>KİDR’nin</a:t>
            </a:r>
            <a:r>
              <a:rPr lang="tr-TR" sz="2000" b="1" dirty="0">
                <a:solidFill>
                  <a:srgbClr val="716D6D"/>
                </a:solidFill>
                <a:latin typeface="Arial" panose="020B0604020202020204" pitchFamily="34" charset="0"/>
              </a:rPr>
              <a:t> amacı,</a:t>
            </a:r>
            <a:r>
              <a:rPr lang="tr-TR" sz="2000" dirty="0">
                <a:solidFill>
                  <a:srgbClr val="716D6D"/>
                </a:solidFill>
                <a:latin typeface="Arial" panose="020B0604020202020204" pitchFamily="34" charset="0"/>
              </a:rPr>
              <a:t> kurumun kendi güçlü ve gelişmeye açık yönlerini tanımasına ve iyileştirme süreçlerine katkı sağlamaktır. </a:t>
            </a:r>
            <a:endParaRPr lang="tr-TR" sz="2000" dirty="0" smtClean="0">
              <a:solidFill>
                <a:srgbClr val="716D6D"/>
              </a:solidFill>
              <a:latin typeface="Arial" panose="020B0604020202020204" pitchFamily="34" charset="0"/>
            </a:endParaRPr>
          </a:p>
          <a:p>
            <a:r>
              <a:rPr lang="tr-TR" sz="2000" dirty="0" smtClean="0">
                <a:solidFill>
                  <a:srgbClr val="716D6D"/>
                </a:solidFill>
                <a:latin typeface="Arial" panose="020B0604020202020204" pitchFamily="34" charset="0"/>
              </a:rPr>
              <a:t>Kuruma </a:t>
            </a:r>
            <a:r>
              <a:rPr lang="tr-TR" sz="2000" dirty="0">
                <a:solidFill>
                  <a:srgbClr val="716D6D"/>
                </a:solidFill>
                <a:latin typeface="Arial" panose="020B0604020202020204" pitchFamily="34" charset="0"/>
              </a:rPr>
              <a:t>ait KİDR, kurumun öz değerlendirme çalışmalarının en önemli çıktısıdır. Olgunluk düzeyi yüksek bir KİDR ancak yıl içerisinde iç kalite güvencesi sistemi ve iç değerlendirme çalışmalarının etkin ve etkili gerçekleştirilmesi ile mümkündür. </a:t>
            </a:r>
            <a:r>
              <a:rPr lang="tr-TR" sz="2000" dirty="0" smtClean="0">
                <a:solidFill>
                  <a:srgbClr val="716D6D"/>
                </a:solidFill>
                <a:latin typeface="Arial" panose="020B0604020202020204" pitchFamily="34" charset="0"/>
              </a:rPr>
              <a:t>KİDR</a:t>
            </a:r>
            <a:r>
              <a:rPr lang="tr-TR" sz="2000" dirty="0">
                <a:solidFill>
                  <a:srgbClr val="716D6D"/>
                </a:solidFill>
                <a:latin typeface="Arial" panose="020B0604020202020204" pitchFamily="34" charset="0"/>
              </a:rPr>
              <a:t>, paydaşlarla iletişim ve iş birliği, öz değerlendirme çalışmaları ve kalite güvencesi kültürünün yaygınlaştırılması ve içselleştirilmesi amacıyla kullanılmalıdır</a:t>
            </a:r>
            <a:r>
              <a:rPr lang="tr-TR" sz="2000" dirty="0" smtClean="0">
                <a:solidFill>
                  <a:srgbClr val="716D6D"/>
                </a:solidFill>
                <a:latin typeface="Arial" panose="020B0604020202020204" pitchFamily="34" charset="0"/>
              </a:rPr>
              <a:t>., </a:t>
            </a:r>
          </a:p>
          <a:p>
            <a:r>
              <a:rPr lang="tr-TR" sz="2000" dirty="0" smtClean="0">
                <a:solidFill>
                  <a:srgbClr val="716D6D"/>
                </a:solidFill>
                <a:latin typeface="Arial" panose="020B0604020202020204" pitchFamily="34" charset="0"/>
              </a:rPr>
              <a:t>Raporun </a:t>
            </a:r>
            <a:r>
              <a:rPr lang="tr-TR" sz="2000" dirty="0">
                <a:solidFill>
                  <a:srgbClr val="716D6D"/>
                </a:solidFill>
                <a:latin typeface="Arial" panose="020B0604020202020204" pitchFamily="34" charset="0"/>
              </a:rPr>
              <a:t>hazırlanma sürecinin kuruma katkısının arttırılması amacıyla çalışmalarda kapsayıcılık ve katılımcılığın </a:t>
            </a:r>
            <a:r>
              <a:rPr lang="tr-TR" sz="2000" dirty="0" smtClean="0">
                <a:solidFill>
                  <a:srgbClr val="716D6D"/>
                </a:solidFill>
                <a:latin typeface="Arial" panose="020B0604020202020204" pitchFamily="34" charset="0"/>
              </a:rPr>
              <a:t>sağlanması</a:t>
            </a:r>
            <a:r>
              <a:rPr lang="tr-TR" sz="2000" dirty="0">
                <a:solidFill>
                  <a:srgbClr val="716D6D"/>
                </a:solidFill>
                <a:latin typeface="Arial" panose="020B0604020202020204" pitchFamily="34" charset="0"/>
              </a:rPr>
              <a:t>,</a:t>
            </a:r>
            <a:r>
              <a:rPr lang="tr-TR" sz="2000" dirty="0" smtClean="0">
                <a:solidFill>
                  <a:srgbClr val="716D6D"/>
                </a:solidFill>
                <a:latin typeface="Arial" panose="020B0604020202020204" pitchFamily="34" charset="0"/>
              </a:rPr>
              <a:t> süreç </a:t>
            </a:r>
            <a:r>
              <a:rPr lang="tr-TR" sz="2000" dirty="0">
                <a:solidFill>
                  <a:srgbClr val="716D6D"/>
                </a:solidFill>
                <a:latin typeface="Arial" panose="020B0604020202020204" pitchFamily="34" charset="0"/>
              </a:rPr>
              <a:t>yönetimi yaklaşımının benimsenmesi, kalite komisyonu çalışmalarında şeffaflığın sağlanması ve sürekli eğitim çalışmalarıyla desteklenmesi beklenmektedir.</a:t>
            </a:r>
            <a:endParaRPr lang="tr-TR" sz="2000" dirty="0"/>
          </a:p>
        </p:txBody>
      </p:sp>
    </p:spTree>
    <p:extLst>
      <p:ext uri="{BB962C8B-B14F-4D97-AF65-F5344CB8AC3E}">
        <p14:creationId xmlns:p14="http://schemas.microsoft.com/office/powerpoint/2010/main" val="3009870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48489" y="529045"/>
            <a:ext cx="8596668" cy="6087292"/>
          </a:xfrm>
        </p:spPr>
        <p:txBody>
          <a:bodyPr>
            <a:normAutofit fontScale="47500" lnSpcReduction="20000"/>
          </a:bodyPr>
          <a:lstStyle/>
          <a:p>
            <a:r>
              <a:rPr lang="tr-TR" sz="2500" dirty="0" smtClean="0">
                <a:solidFill>
                  <a:srgbClr val="C00000"/>
                </a:solidFill>
              </a:rPr>
              <a:t>•</a:t>
            </a:r>
            <a:r>
              <a:rPr lang="tr-TR" sz="2500" dirty="0">
                <a:solidFill>
                  <a:srgbClr val="C00000"/>
                </a:solidFill>
              </a:rPr>
              <a:t>	B.1 - Program Tasarımı, Değerlendirmesi ve Güncellenmesi </a:t>
            </a:r>
          </a:p>
          <a:p>
            <a:r>
              <a:rPr lang="tr-TR" sz="2500" dirty="0"/>
              <a:t>•	B.1.1 - Programların tasarımı ve onayı </a:t>
            </a:r>
          </a:p>
          <a:p>
            <a:r>
              <a:rPr lang="tr-TR" sz="2500" dirty="0"/>
              <a:t>•	B.1.2 - Programın ders dağılım dengesi </a:t>
            </a:r>
          </a:p>
          <a:p>
            <a:r>
              <a:rPr lang="tr-TR" sz="2500" dirty="0"/>
              <a:t>•	B.1.3 - Ders kazanımlarının program çıktılarıyla uyumu </a:t>
            </a:r>
          </a:p>
          <a:p>
            <a:r>
              <a:rPr lang="tr-TR" sz="2500" dirty="0"/>
              <a:t>•	B.1.4 - Öğrenci iş yüküne dayalı ders tasarımı </a:t>
            </a:r>
          </a:p>
          <a:p>
            <a:r>
              <a:rPr lang="tr-TR" sz="2500" dirty="0"/>
              <a:t>•	B.1.5 - Programların izlenmesi ve güncellenmesi </a:t>
            </a:r>
          </a:p>
          <a:p>
            <a:r>
              <a:rPr lang="tr-TR" sz="2500" dirty="0"/>
              <a:t>•	B.1.6 - Eğitim ve öğretim süreçlerinin yönetimi </a:t>
            </a:r>
          </a:p>
          <a:p>
            <a:r>
              <a:rPr lang="tr-TR" sz="2500" dirty="0">
                <a:solidFill>
                  <a:srgbClr val="C00000"/>
                </a:solidFill>
              </a:rPr>
              <a:t>•	B.2 - Programların Yürütülmesi (Öğrenci Merkezli Öğrenme, Öğretme ve Değerlendirme) </a:t>
            </a:r>
          </a:p>
          <a:p>
            <a:r>
              <a:rPr lang="tr-TR" sz="2500" dirty="0"/>
              <a:t>•	B.2.1 - Öğretim yöntem ve teknikleri </a:t>
            </a:r>
          </a:p>
          <a:p>
            <a:r>
              <a:rPr lang="tr-TR" sz="2500" dirty="0"/>
              <a:t>•	B.2.2 - Ölçme ve değerlendirme </a:t>
            </a:r>
          </a:p>
          <a:p>
            <a:r>
              <a:rPr lang="tr-TR" sz="2500" dirty="0"/>
              <a:t>•	B.2.3 - Öğrenci kabulü, önceki öğrenmenin tanınması ve kredilendirilmesi* </a:t>
            </a:r>
          </a:p>
          <a:p>
            <a:r>
              <a:rPr lang="tr-TR" sz="2500" dirty="0"/>
              <a:t>•	B.2.4 - Yeterliliklerin sertifikalandırılması ve diploma </a:t>
            </a:r>
          </a:p>
          <a:p>
            <a:r>
              <a:rPr lang="tr-TR" sz="2500" dirty="0">
                <a:solidFill>
                  <a:srgbClr val="C00000"/>
                </a:solidFill>
              </a:rPr>
              <a:t>•	B.3 - Öğrenme Kaynakları ve Akademik Destek Hizmetleri </a:t>
            </a:r>
          </a:p>
          <a:p>
            <a:r>
              <a:rPr lang="tr-TR" sz="2500" dirty="0"/>
              <a:t>•	B.3.1 - Öğrenme ortam ve kaynakları </a:t>
            </a:r>
          </a:p>
          <a:p>
            <a:r>
              <a:rPr lang="tr-TR" sz="2500" dirty="0"/>
              <a:t>•	B.3.2 - Akademik destek hizmetleri </a:t>
            </a:r>
          </a:p>
          <a:p>
            <a:r>
              <a:rPr lang="tr-TR" sz="2500" dirty="0"/>
              <a:t>•	B.3.3 - Tesis ve altyapılar </a:t>
            </a:r>
          </a:p>
          <a:p>
            <a:r>
              <a:rPr lang="tr-TR" sz="2500" dirty="0"/>
              <a:t>•	B.3.4 - Dezavantajlı gruplar </a:t>
            </a:r>
          </a:p>
          <a:p>
            <a:r>
              <a:rPr lang="tr-TR" sz="2500" dirty="0"/>
              <a:t>•	B.3.5 - Sosyal, kültürel, sportif faaliyetler </a:t>
            </a:r>
          </a:p>
          <a:p>
            <a:r>
              <a:rPr lang="tr-TR" sz="2500" dirty="0">
                <a:solidFill>
                  <a:srgbClr val="C00000"/>
                </a:solidFill>
              </a:rPr>
              <a:t>•	B.4 - Öğretim Kadrosu </a:t>
            </a:r>
          </a:p>
          <a:p>
            <a:r>
              <a:rPr lang="tr-TR" sz="2500" dirty="0"/>
              <a:t>•	B.4.1 - Atama, yükseltme ve görevlendirme kriterleri </a:t>
            </a:r>
          </a:p>
          <a:p>
            <a:r>
              <a:rPr lang="tr-TR" sz="2500" dirty="0"/>
              <a:t>•	B.4.2 - Öğretim yetkinlikleri ve gelişimi </a:t>
            </a:r>
          </a:p>
          <a:p>
            <a:r>
              <a:rPr lang="tr-TR" sz="2500" dirty="0"/>
              <a:t>•	B.4.3 - Eğitim faaliyetlerine yönelik teşvik ve ödüllendirme </a:t>
            </a:r>
          </a:p>
          <a:p>
            <a:endParaRPr lang="tr-TR" dirty="0"/>
          </a:p>
        </p:txBody>
      </p:sp>
      <p:sp>
        <p:nvSpPr>
          <p:cNvPr id="4" name="Dikdörtgen 3"/>
          <p:cNvSpPr/>
          <p:nvPr/>
        </p:nvSpPr>
        <p:spPr>
          <a:xfrm rot="16200000">
            <a:off x="-2313327" y="3111026"/>
            <a:ext cx="6570618" cy="923330"/>
          </a:xfrm>
          <a:prstGeom prst="rect">
            <a:avLst/>
          </a:prstGeom>
          <a:noFill/>
        </p:spPr>
        <p:txBody>
          <a:bodyPr wrap="square" lIns="91440" tIns="45720" rIns="91440" bIns="45720">
            <a:spAutoFit/>
          </a:bodyPr>
          <a:lstStyle/>
          <a:p>
            <a:pPr algn="ctr"/>
            <a:r>
              <a:rPr lang="tr-TR" sz="5400" b="1" dirty="0" smtClean="0">
                <a:ln w="12700">
                  <a:solidFill>
                    <a:schemeClr val="accent1"/>
                  </a:solidFill>
                  <a:prstDash val="solid"/>
                </a:ln>
                <a:solidFill>
                  <a:schemeClr val="accent4">
                    <a:lumMod val="50000"/>
                  </a:schemeClr>
                </a:solidFill>
                <a:effectLst>
                  <a:outerShdw dist="38100" dir="2640000" algn="bl" rotWithShape="0">
                    <a:schemeClr val="accent1"/>
                  </a:outerShdw>
                </a:effectLst>
              </a:rPr>
              <a:t>EĞİTİM VE ÖĞRETİM</a:t>
            </a:r>
            <a:endParaRPr lang="tr-TR" sz="5400" b="1" cap="none" spc="0" dirty="0">
              <a:ln w="12700">
                <a:solidFill>
                  <a:schemeClr val="accent1"/>
                </a:solidFill>
                <a:prstDash val="solid"/>
              </a:ln>
              <a:solidFill>
                <a:schemeClr val="accent4">
                  <a:lumMod val="50000"/>
                </a:schemeClr>
              </a:solidFill>
              <a:effectLst>
                <a:outerShdw dist="38100" dir="2640000" algn="bl" rotWithShape="0">
                  <a:schemeClr val="accent1"/>
                </a:outerShdw>
              </a:effectLst>
            </a:endParaRPr>
          </a:p>
        </p:txBody>
      </p:sp>
      <p:pic>
        <p:nvPicPr>
          <p:cNvPr id="5" name="Picture 1" descr="Bahçeşehir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7769" y="358362"/>
            <a:ext cx="952229" cy="34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8247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599509" y="81622"/>
            <a:ext cx="4535505" cy="6776378"/>
          </a:xfrm>
          <a:prstGeom prst="rect">
            <a:avLst/>
          </a:prstGeom>
        </p:spPr>
      </p:pic>
      <p:sp>
        <p:nvSpPr>
          <p:cNvPr id="2" name="Dikdörtgen 1"/>
          <p:cNvSpPr/>
          <p:nvPr/>
        </p:nvSpPr>
        <p:spPr>
          <a:xfrm>
            <a:off x="7135014" y="2161574"/>
            <a:ext cx="4071258" cy="1754326"/>
          </a:xfrm>
          <a:prstGeom prst="rect">
            <a:avLst/>
          </a:prstGeom>
        </p:spPr>
        <p:txBody>
          <a:bodyPr wrap="square">
            <a:spAutoFit/>
          </a:bodyPr>
          <a:lstStyle/>
          <a:p>
            <a:r>
              <a:rPr lang="tr-TR" dirty="0">
                <a:solidFill>
                  <a:srgbClr val="0A0000"/>
                </a:solidFill>
                <a:latin typeface="Nunito"/>
              </a:rPr>
              <a:t>Bir yükseköğretim </a:t>
            </a:r>
            <a:r>
              <a:rPr lang="tr-TR" dirty="0" smtClean="0">
                <a:solidFill>
                  <a:srgbClr val="0A0000"/>
                </a:solidFill>
                <a:latin typeface="Nunito"/>
              </a:rPr>
              <a:t>kurumunda </a:t>
            </a:r>
            <a:r>
              <a:rPr lang="tr-TR" dirty="0">
                <a:solidFill>
                  <a:srgbClr val="0A0000"/>
                </a:solidFill>
                <a:latin typeface="Nunito"/>
              </a:rPr>
              <a:t>yer alan </a:t>
            </a:r>
            <a:r>
              <a:rPr lang="tr-TR" i="1" dirty="0">
                <a:solidFill>
                  <a:srgbClr val="FF0000"/>
                </a:solidFill>
                <a:latin typeface="Nunito"/>
              </a:rPr>
              <a:t>programların yapıs</a:t>
            </a:r>
            <a:r>
              <a:rPr lang="tr-TR" dirty="0">
                <a:solidFill>
                  <a:srgbClr val="FF0000"/>
                </a:solidFill>
                <a:latin typeface="Nunito"/>
              </a:rPr>
              <a:t>ı </a:t>
            </a:r>
            <a:r>
              <a:rPr lang="tr-TR" dirty="0">
                <a:solidFill>
                  <a:srgbClr val="0A0000"/>
                </a:solidFill>
                <a:latin typeface="Nunito"/>
              </a:rPr>
              <a:t>mezun yeterliliklerini sağlayacak şekilde  planlanmalı, uygulanmalı, değerlendirilmeli ve geliştirme çalışmaları sürekli devam etmelidir.</a:t>
            </a:r>
            <a:endParaRPr lang="tr-TR" dirty="0"/>
          </a:p>
        </p:txBody>
      </p:sp>
      <p:sp>
        <p:nvSpPr>
          <p:cNvPr id="3" name="Dikdörtgen 2"/>
          <p:cNvSpPr/>
          <p:nvPr/>
        </p:nvSpPr>
        <p:spPr>
          <a:xfrm>
            <a:off x="7135014" y="1152469"/>
            <a:ext cx="3967753" cy="369332"/>
          </a:xfrm>
          <a:prstGeom prst="rect">
            <a:avLst/>
          </a:prstGeom>
        </p:spPr>
        <p:txBody>
          <a:bodyPr wrap="none">
            <a:spAutoFit/>
          </a:bodyPr>
          <a:lstStyle/>
          <a:p>
            <a:r>
              <a:rPr lang="tr-TR" dirty="0">
                <a:solidFill>
                  <a:srgbClr val="0A0000"/>
                </a:solidFill>
                <a:latin typeface="Nunito"/>
              </a:rPr>
              <a:t>Kazanım/çıktı temelli </a:t>
            </a:r>
            <a:r>
              <a:rPr lang="tr-TR" dirty="0" smtClean="0">
                <a:solidFill>
                  <a:srgbClr val="0A0000"/>
                </a:solidFill>
                <a:latin typeface="Nunito"/>
              </a:rPr>
              <a:t>eğitim-öğretim:</a:t>
            </a:r>
            <a:r>
              <a:rPr lang="tr-TR" dirty="0">
                <a:solidFill>
                  <a:srgbClr val="0A0000"/>
                </a:solidFill>
                <a:latin typeface="Nunito"/>
              </a:rPr>
              <a:t> </a:t>
            </a:r>
            <a:endParaRPr lang="tr-TR" dirty="0"/>
          </a:p>
        </p:txBody>
      </p:sp>
      <p:sp>
        <p:nvSpPr>
          <p:cNvPr id="5" name="Dikdörtgen 4"/>
          <p:cNvSpPr/>
          <p:nvPr/>
        </p:nvSpPr>
        <p:spPr>
          <a:xfrm>
            <a:off x="7135014" y="4431945"/>
            <a:ext cx="4255797" cy="1754326"/>
          </a:xfrm>
          <a:prstGeom prst="rect">
            <a:avLst/>
          </a:prstGeom>
        </p:spPr>
        <p:txBody>
          <a:bodyPr wrap="square">
            <a:spAutoFit/>
          </a:bodyPr>
          <a:lstStyle/>
          <a:p>
            <a:r>
              <a:rPr lang="tr-TR" dirty="0">
                <a:solidFill>
                  <a:srgbClr val="0A0000"/>
                </a:solidFill>
                <a:latin typeface="Nunito"/>
              </a:rPr>
              <a:t>Öğrenci merkezli program anlayışında öğrenme-öğretme süreçlerinde dikkate alınması gereken </a:t>
            </a:r>
            <a:r>
              <a:rPr lang="tr-TR" dirty="0">
                <a:solidFill>
                  <a:srgbClr val="FF0000"/>
                </a:solidFill>
                <a:latin typeface="Nunito"/>
              </a:rPr>
              <a:t>en önemli öge öğrencilere kazandırılacak çıktıların/kazanımların gerçekleştirilmesidir.</a:t>
            </a:r>
            <a:endParaRPr lang="tr-TR" dirty="0">
              <a:solidFill>
                <a:srgbClr val="FF0000"/>
              </a:solidFill>
            </a:endParaRPr>
          </a:p>
        </p:txBody>
      </p:sp>
      <p:sp>
        <p:nvSpPr>
          <p:cNvPr id="6" name="Metin kutusu 5"/>
          <p:cNvSpPr txBox="1"/>
          <p:nvPr/>
        </p:nvSpPr>
        <p:spPr>
          <a:xfrm>
            <a:off x="1358537" y="2617943"/>
            <a:ext cx="600891" cy="584775"/>
          </a:xfrm>
          <a:prstGeom prst="rect">
            <a:avLst/>
          </a:prstGeom>
          <a:noFill/>
        </p:spPr>
        <p:txBody>
          <a:bodyPr wrap="square" rtlCol="0">
            <a:spAutoFit/>
          </a:bodyPr>
          <a:lstStyle/>
          <a:p>
            <a:r>
              <a:rPr lang="tr-TR" sz="3200" b="1" dirty="0" smtClean="0">
                <a:solidFill>
                  <a:srgbClr val="FF0000"/>
                </a:solidFill>
              </a:rPr>
              <a:t>p</a:t>
            </a:r>
            <a:endParaRPr lang="tr-TR" sz="3200" b="1" dirty="0">
              <a:solidFill>
                <a:srgbClr val="FF0000"/>
              </a:solidFill>
            </a:endParaRPr>
          </a:p>
        </p:txBody>
      </p:sp>
      <p:sp>
        <p:nvSpPr>
          <p:cNvPr id="7" name="Metin kutusu 6"/>
          <p:cNvSpPr txBox="1"/>
          <p:nvPr/>
        </p:nvSpPr>
        <p:spPr>
          <a:xfrm>
            <a:off x="1331320" y="3995937"/>
            <a:ext cx="600891" cy="584775"/>
          </a:xfrm>
          <a:prstGeom prst="rect">
            <a:avLst/>
          </a:prstGeom>
          <a:noFill/>
        </p:spPr>
        <p:txBody>
          <a:bodyPr wrap="square" rtlCol="0">
            <a:spAutoFit/>
          </a:bodyPr>
          <a:lstStyle/>
          <a:p>
            <a:r>
              <a:rPr lang="tr-TR" sz="3200" b="1" dirty="0" smtClean="0">
                <a:solidFill>
                  <a:srgbClr val="FF0000"/>
                </a:solidFill>
              </a:rPr>
              <a:t>U</a:t>
            </a:r>
            <a:endParaRPr lang="tr-TR" sz="3200" b="1" dirty="0">
              <a:solidFill>
                <a:srgbClr val="FF0000"/>
              </a:solidFill>
            </a:endParaRPr>
          </a:p>
        </p:txBody>
      </p:sp>
      <p:sp>
        <p:nvSpPr>
          <p:cNvPr id="8" name="Metin kutusu 7"/>
          <p:cNvSpPr txBox="1"/>
          <p:nvPr/>
        </p:nvSpPr>
        <p:spPr>
          <a:xfrm>
            <a:off x="1331321" y="4988682"/>
            <a:ext cx="600891" cy="584775"/>
          </a:xfrm>
          <a:prstGeom prst="rect">
            <a:avLst/>
          </a:prstGeom>
          <a:noFill/>
        </p:spPr>
        <p:txBody>
          <a:bodyPr wrap="square" rtlCol="0">
            <a:spAutoFit/>
          </a:bodyPr>
          <a:lstStyle/>
          <a:p>
            <a:r>
              <a:rPr lang="tr-TR" sz="3200" b="1" dirty="0">
                <a:solidFill>
                  <a:srgbClr val="FF0000"/>
                </a:solidFill>
              </a:rPr>
              <a:t>K</a:t>
            </a:r>
          </a:p>
        </p:txBody>
      </p:sp>
      <p:sp>
        <p:nvSpPr>
          <p:cNvPr id="10" name="Metin kutusu 9"/>
          <p:cNvSpPr txBox="1"/>
          <p:nvPr/>
        </p:nvSpPr>
        <p:spPr>
          <a:xfrm>
            <a:off x="1331320" y="6067446"/>
            <a:ext cx="546461" cy="598460"/>
          </a:xfrm>
          <a:prstGeom prst="rect">
            <a:avLst/>
          </a:prstGeom>
          <a:noFill/>
        </p:spPr>
        <p:txBody>
          <a:bodyPr wrap="square" rtlCol="0">
            <a:spAutoFit/>
          </a:bodyPr>
          <a:lstStyle/>
          <a:p>
            <a:r>
              <a:rPr lang="tr-TR" sz="3200" b="1" dirty="0" smtClean="0">
                <a:solidFill>
                  <a:srgbClr val="FF0000"/>
                </a:solidFill>
              </a:rPr>
              <a:t>Ö</a:t>
            </a:r>
            <a:endParaRPr lang="tr-TR" sz="3200" b="1" dirty="0">
              <a:solidFill>
                <a:srgbClr val="FF0000"/>
              </a:solidFill>
            </a:endParaRPr>
          </a:p>
        </p:txBody>
      </p:sp>
      <p:pic>
        <p:nvPicPr>
          <p:cNvPr id="11" name="Picture 1" descr="Bahçeşehir Univers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746" y="275834"/>
            <a:ext cx="952229" cy="34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9259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a:extLst>
              <a:ext uri="{FF2B5EF4-FFF2-40B4-BE49-F238E27FC236}">
                <a16:creationId xmlns:a16="http://schemas.microsoft.com/office/drawing/2014/main" id="{E5D8D321-8D71-6E47-A949-C05A23BE35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9086" y="-477610"/>
            <a:ext cx="13041085" cy="7335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Box 5">
            <a:extLst>
              <a:ext uri="{FF2B5EF4-FFF2-40B4-BE49-F238E27FC236}">
                <a16:creationId xmlns:a16="http://schemas.microsoft.com/office/drawing/2014/main" id="{CEBD99DF-FCC7-BD4B-BE75-40290D4CB674}"/>
              </a:ext>
            </a:extLst>
          </p:cNvPr>
          <p:cNvSpPr txBox="1">
            <a:spLocks noChangeArrowheads="1"/>
          </p:cNvSpPr>
          <p:nvPr/>
        </p:nvSpPr>
        <p:spPr bwMode="auto">
          <a:xfrm>
            <a:off x="174171" y="242888"/>
            <a:ext cx="1169715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tr-TR" altLang="tr-TR" sz="3200" b="1" dirty="0">
                <a:solidFill>
                  <a:srgbClr val="00B0F0"/>
                </a:solidFill>
              </a:rPr>
              <a:t>PUKÖ (PLANLA-UYGULA-KONTROL ET- ÖNLEM AL) ÇEVİRİMİ ÖRNEĞİ</a:t>
            </a:r>
          </a:p>
          <a:p>
            <a:pPr algn="ctr" eaLnBrk="1" hangingPunct="1">
              <a:lnSpc>
                <a:spcPct val="100000"/>
              </a:lnSpc>
              <a:spcBef>
                <a:spcPct val="0"/>
              </a:spcBef>
              <a:buFont typeface="Arial" panose="020B0604020202020204" pitchFamily="34" charset="0"/>
              <a:buNone/>
            </a:pPr>
            <a:r>
              <a:rPr lang="tr-TR" altLang="tr-TR" sz="3200" b="1" dirty="0">
                <a:solidFill>
                  <a:srgbClr val="00B0F0"/>
                </a:solidFill>
              </a:rPr>
              <a:t>(Her Bir Alt Ölçütte Uygulanacaktır)</a:t>
            </a:r>
          </a:p>
        </p:txBody>
      </p:sp>
      <p:sp>
        <p:nvSpPr>
          <p:cNvPr id="6" name="Rectangle 5">
            <a:extLst>
              <a:ext uri="{FF2B5EF4-FFF2-40B4-BE49-F238E27FC236}">
                <a16:creationId xmlns:a16="http://schemas.microsoft.com/office/drawing/2014/main" id="{8CEB0E6B-B37A-6546-BD0B-ACBBAAA1E8E1}"/>
              </a:ext>
            </a:extLst>
          </p:cNvPr>
          <p:cNvSpPr/>
          <p:nvPr/>
        </p:nvSpPr>
        <p:spPr>
          <a:xfrm>
            <a:off x="747713" y="1658938"/>
            <a:ext cx="1104900" cy="557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dirty="0"/>
              <a:t>4-5</a:t>
            </a:r>
          </a:p>
        </p:txBody>
      </p:sp>
      <p:sp>
        <p:nvSpPr>
          <p:cNvPr id="47110" name="TextBox 9">
            <a:extLst>
              <a:ext uri="{FF2B5EF4-FFF2-40B4-BE49-F238E27FC236}">
                <a16:creationId xmlns:a16="http://schemas.microsoft.com/office/drawing/2014/main" id="{2066F0DE-7B64-6A4C-80C4-83F79FA7C309}"/>
              </a:ext>
            </a:extLst>
          </p:cNvPr>
          <p:cNvSpPr txBox="1">
            <a:spLocks noChangeArrowheads="1"/>
          </p:cNvSpPr>
          <p:nvPr/>
        </p:nvSpPr>
        <p:spPr bwMode="auto">
          <a:xfrm>
            <a:off x="2065338" y="1536700"/>
            <a:ext cx="71088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sz="2400" b="1">
                <a:solidFill>
                  <a:srgbClr val="C00000"/>
                </a:solidFill>
              </a:rPr>
              <a:t>4 ve 5 PUANIN VARLIĞI PUKÖ</a:t>
            </a:r>
            <a:r>
              <a:rPr lang="tr-TR" altLang="tr-TR" sz="1800">
                <a:solidFill>
                  <a:srgbClr val="C00000"/>
                </a:solidFill>
              </a:rPr>
              <a:t> DÖNGÜSÜNÜN  KURUM GENELİNDE BÜTÜN PROGRAMLARDA İŞLETİLDİĞİNİ GÖSTERİR.</a:t>
            </a:r>
          </a:p>
        </p:txBody>
      </p:sp>
      <p:sp>
        <p:nvSpPr>
          <p:cNvPr id="5" name="Hexagon 4">
            <a:extLst>
              <a:ext uri="{FF2B5EF4-FFF2-40B4-BE49-F238E27FC236}">
                <a16:creationId xmlns:a16="http://schemas.microsoft.com/office/drawing/2014/main" id="{6D497B33-D8CF-A246-8BA2-82D89078D00B}"/>
              </a:ext>
            </a:extLst>
          </p:cNvPr>
          <p:cNvSpPr/>
          <p:nvPr/>
        </p:nvSpPr>
        <p:spPr>
          <a:xfrm>
            <a:off x="3565525" y="2909888"/>
            <a:ext cx="1371600" cy="1008062"/>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600" b="1" dirty="0">
                <a:solidFill>
                  <a:schemeClr val="bg1"/>
                </a:solidFill>
              </a:rPr>
              <a:t>PLANLA</a:t>
            </a:r>
          </a:p>
        </p:txBody>
      </p:sp>
      <p:sp>
        <p:nvSpPr>
          <p:cNvPr id="18" name="Hexagon 17">
            <a:extLst>
              <a:ext uri="{FF2B5EF4-FFF2-40B4-BE49-F238E27FC236}">
                <a16:creationId xmlns:a16="http://schemas.microsoft.com/office/drawing/2014/main" id="{9CFFC26B-0C4B-5B4C-9C9A-E378B093AFA5}"/>
              </a:ext>
            </a:extLst>
          </p:cNvPr>
          <p:cNvSpPr/>
          <p:nvPr/>
        </p:nvSpPr>
        <p:spPr>
          <a:xfrm>
            <a:off x="4937125" y="3795713"/>
            <a:ext cx="1492250" cy="1035050"/>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600" b="1" dirty="0"/>
              <a:t>UYGULA</a:t>
            </a:r>
          </a:p>
        </p:txBody>
      </p:sp>
      <p:sp>
        <p:nvSpPr>
          <p:cNvPr id="19" name="Hexagon 18">
            <a:extLst>
              <a:ext uri="{FF2B5EF4-FFF2-40B4-BE49-F238E27FC236}">
                <a16:creationId xmlns:a16="http://schemas.microsoft.com/office/drawing/2014/main" id="{E0964F48-2179-974F-B51E-9B4A554B1AD9}"/>
              </a:ext>
            </a:extLst>
          </p:cNvPr>
          <p:cNvSpPr/>
          <p:nvPr/>
        </p:nvSpPr>
        <p:spPr>
          <a:xfrm>
            <a:off x="3414713" y="4597400"/>
            <a:ext cx="1685925" cy="1109663"/>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600" b="1" dirty="0"/>
              <a:t>KONTROL ET</a:t>
            </a:r>
          </a:p>
        </p:txBody>
      </p:sp>
      <p:sp>
        <p:nvSpPr>
          <p:cNvPr id="20" name="Hexagon 19">
            <a:extLst>
              <a:ext uri="{FF2B5EF4-FFF2-40B4-BE49-F238E27FC236}">
                <a16:creationId xmlns:a16="http://schemas.microsoft.com/office/drawing/2014/main" id="{2E154395-148D-5C4A-A255-22EBCF423873}"/>
              </a:ext>
            </a:extLst>
          </p:cNvPr>
          <p:cNvSpPr/>
          <p:nvPr/>
        </p:nvSpPr>
        <p:spPr>
          <a:xfrm>
            <a:off x="2220913" y="3795713"/>
            <a:ext cx="1371600" cy="1009650"/>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t>Ö</a:t>
            </a:r>
            <a:r>
              <a:rPr lang="tr-TR" b="1" dirty="0"/>
              <a:t>NLEM AL</a:t>
            </a:r>
          </a:p>
        </p:txBody>
      </p:sp>
      <p:sp>
        <p:nvSpPr>
          <p:cNvPr id="9" name="Curved Down Arrow 8">
            <a:extLst>
              <a:ext uri="{FF2B5EF4-FFF2-40B4-BE49-F238E27FC236}">
                <a16:creationId xmlns:a16="http://schemas.microsoft.com/office/drawing/2014/main" id="{7495F8B9-FB75-FF40-8CE7-F834D5AD1873}"/>
              </a:ext>
            </a:extLst>
          </p:cNvPr>
          <p:cNvSpPr/>
          <p:nvPr/>
        </p:nvSpPr>
        <p:spPr>
          <a:xfrm rot="2360396">
            <a:off x="4862513" y="3101975"/>
            <a:ext cx="1114425" cy="48101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2" name="Curved Down Arrow 21">
            <a:extLst>
              <a:ext uri="{FF2B5EF4-FFF2-40B4-BE49-F238E27FC236}">
                <a16:creationId xmlns:a16="http://schemas.microsoft.com/office/drawing/2014/main" id="{F67E6464-2689-2B4E-BD95-51A60465C611}"/>
              </a:ext>
            </a:extLst>
          </p:cNvPr>
          <p:cNvSpPr/>
          <p:nvPr/>
        </p:nvSpPr>
        <p:spPr>
          <a:xfrm rot="8456817">
            <a:off x="4799013" y="5091113"/>
            <a:ext cx="1112837" cy="4794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7" name="Curved Down Arrow 26">
            <a:extLst>
              <a:ext uri="{FF2B5EF4-FFF2-40B4-BE49-F238E27FC236}">
                <a16:creationId xmlns:a16="http://schemas.microsoft.com/office/drawing/2014/main" id="{5C03E72A-0DBA-2340-9172-2A374C98DDE3}"/>
              </a:ext>
            </a:extLst>
          </p:cNvPr>
          <p:cNvSpPr/>
          <p:nvPr/>
        </p:nvSpPr>
        <p:spPr>
          <a:xfrm rot="13059305">
            <a:off x="2449513" y="5051425"/>
            <a:ext cx="1112837" cy="4794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9" name="Curved Down Arrow 28">
            <a:extLst>
              <a:ext uri="{FF2B5EF4-FFF2-40B4-BE49-F238E27FC236}">
                <a16:creationId xmlns:a16="http://schemas.microsoft.com/office/drawing/2014/main" id="{B1B8D85A-8C1E-E545-8A65-063D3BC6506D}"/>
              </a:ext>
            </a:extLst>
          </p:cNvPr>
          <p:cNvSpPr/>
          <p:nvPr/>
        </p:nvSpPr>
        <p:spPr>
          <a:xfrm rot="19387408">
            <a:off x="2608263" y="3048000"/>
            <a:ext cx="1112837" cy="4794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30" name="Metin Kutusu 1">
            <a:extLst>
              <a:ext uri="{FF2B5EF4-FFF2-40B4-BE49-F238E27FC236}">
                <a16:creationId xmlns:a16="http://schemas.microsoft.com/office/drawing/2014/main" id="{BBFA4FD7-78D6-504D-B183-BBF853E47D9B}"/>
              </a:ext>
            </a:extLst>
          </p:cNvPr>
          <p:cNvSpPr txBox="1"/>
          <p:nvPr/>
        </p:nvSpPr>
        <p:spPr>
          <a:xfrm>
            <a:off x="8678863" y="2705100"/>
            <a:ext cx="3182937" cy="412750"/>
          </a:xfrm>
          <a:prstGeom prst="rect">
            <a:avLst/>
          </a:prstGeom>
          <a:solidFill>
            <a:schemeClr val="accent2">
              <a:lumMod val="50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dirty="0">
                <a:solidFill>
                  <a:srgbClr val="FBE4D5"/>
                </a:solidFill>
                <a:cs typeface="Times New Roman" pitchFamily="18" charset="0"/>
              </a:rPr>
              <a:t>TYYÇ (Türkiye Yükseköğretim Yeterllilikler Çerçevesi)</a:t>
            </a:r>
          </a:p>
        </p:txBody>
      </p:sp>
      <p:sp>
        <p:nvSpPr>
          <p:cNvPr id="31" name="Metin Kutusu 2">
            <a:extLst>
              <a:ext uri="{FF2B5EF4-FFF2-40B4-BE49-F238E27FC236}">
                <a16:creationId xmlns:a16="http://schemas.microsoft.com/office/drawing/2014/main" id="{1A43E42A-4239-5F4F-BB1F-3FE3019FD866}"/>
              </a:ext>
            </a:extLst>
          </p:cNvPr>
          <p:cNvSpPr txBox="1"/>
          <p:nvPr/>
        </p:nvSpPr>
        <p:spPr>
          <a:xfrm>
            <a:off x="8688388" y="3182938"/>
            <a:ext cx="3182937" cy="411162"/>
          </a:xfrm>
          <a:prstGeom prst="rect">
            <a:avLst/>
          </a:prstGeom>
          <a:solidFill>
            <a:schemeClr val="accent2">
              <a:lumMod val="50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dirty="0">
                <a:solidFill>
                  <a:srgbClr val="FBE4D5"/>
                </a:solidFill>
                <a:cs typeface="Times New Roman" pitchFamily="18" charset="0"/>
              </a:rPr>
              <a:t>Alan Yeterlilikleri,(varsa), ÇEP (Çekirdek Eğitim Progrsmı (varsa)</a:t>
            </a:r>
          </a:p>
        </p:txBody>
      </p:sp>
      <p:sp>
        <p:nvSpPr>
          <p:cNvPr id="32" name="Metin Kutusu 5">
            <a:extLst>
              <a:ext uri="{FF2B5EF4-FFF2-40B4-BE49-F238E27FC236}">
                <a16:creationId xmlns:a16="http://schemas.microsoft.com/office/drawing/2014/main" id="{39974BF8-718A-2141-9C49-162065C23A32}"/>
              </a:ext>
            </a:extLst>
          </p:cNvPr>
          <p:cNvSpPr txBox="1"/>
          <p:nvPr/>
        </p:nvSpPr>
        <p:spPr>
          <a:xfrm>
            <a:off x="8678863" y="3654425"/>
            <a:ext cx="3182937" cy="412750"/>
          </a:xfrm>
          <a:prstGeom prst="rect">
            <a:avLst/>
          </a:prstGeom>
          <a:solidFill>
            <a:schemeClr val="accent2">
              <a:lumMod val="50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dirty="0" smtClean="0">
                <a:solidFill>
                  <a:srgbClr val="FBE4D5"/>
                </a:solidFill>
                <a:cs typeface="Times New Roman" pitchFamily="18" charset="0"/>
              </a:rPr>
              <a:t>BAU </a:t>
            </a:r>
            <a:r>
              <a:rPr lang="tr-TR" altLang="tr-TR" sz="1000" dirty="0">
                <a:solidFill>
                  <a:srgbClr val="FBE4D5"/>
                </a:solidFill>
                <a:cs typeface="Times New Roman" pitchFamily="18" charset="0"/>
              </a:rPr>
              <a:t>Eğitim-Öğretim Politikası</a:t>
            </a:r>
            <a:endParaRPr lang="tr-TR" altLang="tr-TR" sz="1200" dirty="0">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id="{9F80FBD0-669A-E948-B314-8F2127270AA6}"/>
              </a:ext>
            </a:extLst>
          </p:cNvPr>
          <p:cNvSpPr txBox="1"/>
          <p:nvPr/>
        </p:nvSpPr>
        <p:spPr>
          <a:xfrm>
            <a:off x="6545263" y="2938463"/>
            <a:ext cx="1381125" cy="1200329"/>
          </a:xfrm>
          <a:prstGeom prst="rect">
            <a:avLst/>
          </a:prstGeom>
          <a:solidFill>
            <a:schemeClr val="accent2">
              <a:lumMod val="50000"/>
            </a:schemeClr>
          </a:solidFill>
        </p:spPr>
        <p:txBody>
          <a:bodyPr>
            <a:spAutoFit/>
          </a:bodyPr>
          <a:lstStyle/>
          <a:p>
            <a:pPr>
              <a:defRPr/>
            </a:pPr>
            <a:r>
              <a:rPr lang="tr-TR" dirty="0">
                <a:solidFill>
                  <a:schemeClr val="bg1"/>
                </a:solidFill>
              </a:rPr>
              <a:t>Alt ÖLÇÜT:</a:t>
            </a:r>
          </a:p>
          <a:p>
            <a:pPr>
              <a:defRPr/>
            </a:pPr>
            <a:r>
              <a:rPr lang="tr-TR" dirty="0">
                <a:solidFill>
                  <a:schemeClr val="bg1"/>
                </a:solidFill>
              </a:rPr>
              <a:t>EĞİTİM PROGRAM TASARIMI</a:t>
            </a:r>
          </a:p>
        </p:txBody>
      </p:sp>
      <p:sp>
        <p:nvSpPr>
          <p:cNvPr id="14" name="Left Arrow 13">
            <a:extLst>
              <a:ext uri="{FF2B5EF4-FFF2-40B4-BE49-F238E27FC236}">
                <a16:creationId xmlns:a16="http://schemas.microsoft.com/office/drawing/2014/main" id="{35240C19-FC4F-8849-97C5-0092DA39A091}"/>
              </a:ext>
            </a:extLst>
          </p:cNvPr>
          <p:cNvSpPr/>
          <p:nvPr/>
        </p:nvSpPr>
        <p:spPr>
          <a:xfrm>
            <a:off x="7953375" y="3287713"/>
            <a:ext cx="608013" cy="26987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3" name="Left Arrow 32">
            <a:extLst>
              <a:ext uri="{FF2B5EF4-FFF2-40B4-BE49-F238E27FC236}">
                <a16:creationId xmlns:a16="http://schemas.microsoft.com/office/drawing/2014/main" id="{2B404C90-CD38-6646-BDCC-670FC91432CC}"/>
              </a:ext>
            </a:extLst>
          </p:cNvPr>
          <p:cNvSpPr/>
          <p:nvPr/>
        </p:nvSpPr>
        <p:spPr>
          <a:xfrm>
            <a:off x="4984750" y="3254375"/>
            <a:ext cx="1501775" cy="26987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5" name="Metin Kutusu 5">
            <a:extLst>
              <a:ext uri="{FF2B5EF4-FFF2-40B4-BE49-F238E27FC236}">
                <a16:creationId xmlns:a16="http://schemas.microsoft.com/office/drawing/2014/main" id="{0E503D00-7674-D04A-BB80-6046B592E108}"/>
              </a:ext>
            </a:extLst>
          </p:cNvPr>
          <p:cNvSpPr txBox="1"/>
          <p:nvPr/>
        </p:nvSpPr>
        <p:spPr>
          <a:xfrm>
            <a:off x="8688388" y="4097338"/>
            <a:ext cx="3173412" cy="436562"/>
          </a:xfrm>
          <a:prstGeom prst="rect">
            <a:avLst/>
          </a:prstGeom>
          <a:solidFill>
            <a:schemeClr val="accent2">
              <a:lumMod val="50000"/>
            </a:schemeClr>
          </a:solidFill>
          <a:ln w="6350">
            <a:solidFill>
              <a:schemeClr val="bg1">
                <a:lumMod val="50000"/>
              </a:schemeClr>
            </a:solidFill>
          </a:ln>
        </p:spPr>
        <p:txBody>
          <a:bodyPr anchor="ctr"/>
          <a:lstStyle/>
          <a:p>
            <a:pPr algn="ctr">
              <a:spcAft>
                <a:spcPts val="0"/>
              </a:spcAft>
              <a:defRPr/>
            </a:pPr>
            <a:r>
              <a:rPr lang="tr-TR" sz="1050" dirty="0">
                <a:solidFill>
                  <a:srgbClr val="FBE4D5"/>
                </a:solidFill>
                <a:ea typeface="Times New Roman" panose="02020603050405020304" pitchFamily="18" charset="0"/>
              </a:rPr>
              <a:t>PROGRAM ÇIKTILARI</a:t>
            </a:r>
            <a:endParaRPr lang="tr-TR" sz="1200" dirty="0">
              <a:latin typeface="Times New Roman" panose="02020603050405020304" pitchFamily="18" charset="0"/>
              <a:ea typeface="Times New Roman" panose="02020603050405020304" pitchFamily="18" charset="0"/>
            </a:endParaRPr>
          </a:p>
        </p:txBody>
      </p:sp>
      <p:sp>
        <p:nvSpPr>
          <p:cNvPr id="3" name="Metin kutusu 2"/>
          <p:cNvSpPr txBox="1"/>
          <p:nvPr/>
        </p:nvSpPr>
        <p:spPr>
          <a:xfrm>
            <a:off x="470263" y="6374674"/>
            <a:ext cx="5682343" cy="276999"/>
          </a:xfrm>
          <a:prstGeom prst="rect">
            <a:avLst/>
          </a:prstGeom>
          <a:noFill/>
        </p:spPr>
        <p:txBody>
          <a:bodyPr wrap="square" rtlCol="0">
            <a:spAutoFit/>
          </a:bodyPr>
          <a:lstStyle/>
          <a:p>
            <a:r>
              <a:rPr lang="tr-TR" sz="1200" i="1" dirty="0" smtClean="0"/>
              <a:t>Ege Üniversitesi web sayfasından  örnek alınmıştır.</a:t>
            </a:r>
            <a:endParaRPr lang="tr-TR" sz="1200" i="1" dirty="0"/>
          </a:p>
        </p:txBody>
      </p:sp>
      <p:sp>
        <p:nvSpPr>
          <p:cNvPr id="24" name="Hexagon 19">
            <a:extLst>
              <a:ext uri="{FF2B5EF4-FFF2-40B4-BE49-F238E27FC236}">
                <a16:creationId xmlns:a16="http://schemas.microsoft.com/office/drawing/2014/main" id="{2E154395-148D-5C4A-A255-22EBCF423873}"/>
              </a:ext>
            </a:extLst>
          </p:cNvPr>
          <p:cNvSpPr/>
          <p:nvPr/>
        </p:nvSpPr>
        <p:spPr>
          <a:xfrm>
            <a:off x="2193926" y="3795712"/>
            <a:ext cx="1371600" cy="1009650"/>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600" b="1" dirty="0"/>
              <a:t>ÖNLEM AL</a:t>
            </a:r>
          </a:p>
        </p:txBody>
      </p:sp>
    </p:spTree>
    <p:extLst>
      <p:ext uri="{BB962C8B-B14F-4D97-AF65-F5344CB8AC3E}">
        <p14:creationId xmlns:p14="http://schemas.microsoft.com/office/powerpoint/2010/main" val="757218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AAE5F7-7812-714E-96E5-4320B63F824D}"/>
              </a:ext>
            </a:extLst>
          </p:cNvPr>
          <p:cNvSpPr txBox="1">
            <a:spLocks noChangeArrowheads="1"/>
          </p:cNvSpPr>
          <p:nvPr/>
        </p:nvSpPr>
        <p:spPr bwMode="auto">
          <a:xfrm>
            <a:off x="1300163" y="5856288"/>
            <a:ext cx="3536950" cy="461962"/>
          </a:xfrm>
          <a:prstGeom prst="rect">
            <a:avLst/>
          </a:prstGeom>
          <a:noFill/>
          <a:ln>
            <a:noFill/>
          </a:ln>
          <a:effectLst>
            <a:outerShdw blurRad="38100" dist="25400" dir="7260007"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2400" b="1" dirty="0">
                <a:solidFill>
                  <a:schemeClr val="bg1"/>
                </a:solidFill>
                <a:latin typeface="Calibri" charset="0"/>
              </a:rPr>
              <a:t>EGE </a:t>
            </a:r>
            <a:r>
              <a:rPr lang="en-US" sz="2400" dirty="0" err="1">
                <a:solidFill>
                  <a:schemeClr val="bg1"/>
                </a:solidFill>
                <a:latin typeface="Calibri" charset="0"/>
              </a:rPr>
              <a:t>Üniversitesi</a:t>
            </a:r>
            <a:endParaRPr lang="en-US" sz="2400" dirty="0">
              <a:solidFill>
                <a:schemeClr val="bg1"/>
              </a:solidFill>
              <a:latin typeface="Calibri" charset="0"/>
            </a:endParaRPr>
          </a:p>
        </p:txBody>
      </p:sp>
      <p:pic>
        <p:nvPicPr>
          <p:cNvPr id="49154" name="Picture 6">
            <a:extLst>
              <a:ext uri="{FF2B5EF4-FFF2-40B4-BE49-F238E27FC236}">
                <a16:creationId xmlns:a16="http://schemas.microsoft.com/office/drawing/2014/main" id="{4EAA61D6-67C7-6F42-BC52-8B66472905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580063"/>
            <a:ext cx="9969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2">
            <a:extLst>
              <a:ext uri="{FF2B5EF4-FFF2-40B4-BE49-F238E27FC236}">
                <a16:creationId xmlns:a16="http://schemas.microsoft.com/office/drawing/2014/main" id="{944F25F9-0D34-7347-B3CC-6F9C467F7D0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8588"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56" name="Group 6">
            <a:extLst>
              <a:ext uri="{FF2B5EF4-FFF2-40B4-BE49-F238E27FC236}">
                <a16:creationId xmlns:a16="http://schemas.microsoft.com/office/drawing/2014/main" id="{4454058A-2A7C-E84C-9730-324B329E9875}"/>
              </a:ext>
            </a:extLst>
          </p:cNvPr>
          <p:cNvGrpSpPr>
            <a:grpSpLocks/>
          </p:cNvGrpSpPr>
          <p:nvPr/>
        </p:nvGrpSpPr>
        <p:grpSpPr bwMode="auto">
          <a:xfrm>
            <a:off x="470263" y="1439864"/>
            <a:ext cx="10877188" cy="3975100"/>
            <a:chOff x="2052747" y="2108255"/>
            <a:chExt cx="9704387" cy="3500437"/>
          </a:xfrm>
        </p:grpSpPr>
        <p:sp>
          <p:nvSpPr>
            <p:cNvPr id="5" name="Hexagon 4">
              <a:extLst>
                <a:ext uri="{FF2B5EF4-FFF2-40B4-BE49-F238E27FC236}">
                  <a16:creationId xmlns:a16="http://schemas.microsoft.com/office/drawing/2014/main" id="{39EA7112-B999-B948-ABE3-6E93CF5627F5}"/>
                </a:ext>
              </a:extLst>
            </p:cNvPr>
            <p:cNvSpPr/>
            <p:nvPr/>
          </p:nvSpPr>
          <p:spPr>
            <a:xfrm>
              <a:off x="3397359" y="2825805"/>
              <a:ext cx="1371600" cy="1008063"/>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t>P</a:t>
              </a:r>
              <a:r>
                <a:rPr lang="tr-TR" b="1" dirty="0"/>
                <a:t>LANLA</a:t>
              </a:r>
            </a:p>
          </p:txBody>
        </p:sp>
        <p:sp>
          <p:nvSpPr>
            <p:cNvPr id="18" name="Hexagon 17">
              <a:extLst>
                <a:ext uri="{FF2B5EF4-FFF2-40B4-BE49-F238E27FC236}">
                  <a16:creationId xmlns:a16="http://schemas.microsoft.com/office/drawing/2014/main" id="{148F8298-5E13-BA47-82E1-80624E82FC94}"/>
                </a:ext>
              </a:extLst>
            </p:cNvPr>
            <p:cNvSpPr/>
            <p:nvPr/>
          </p:nvSpPr>
          <p:spPr>
            <a:xfrm>
              <a:off x="4675297" y="3711630"/>
              <a:ext cx="1465262" cy="998538"/>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solidFill>
                    <a:schemeClr val="bg1"/>
                  </a:solidFill>
                </a:rPr>
                <a:t>U</a:t>
              </a:r>
              <a:r>
                <a:rPr lang="tr-TR" b="1" dirty="0">
                  <a:solidFill>
                    <a:schemeClr val="bg1"/>
                  </a:solidFill>
                </a:rPr>
                <a:t>YGULA</a:t>
              </a:r>
            </a:p>
          </p:txBody>
        </p:sp>
        <p:sp>
          <p:nvSpPr>
            <p:cNvPr id="19" name="Hexagon 18">
              <a:extLst>
                <a:ext uri="{FF2B5EF4-FFF2-40B4-BE49-F238E27FC236}">
                  <a16:creationId xmlns:a16="http://schemas.microsoft.com/office/drawing/2014/main" id="{6B9FA2AB-2CB8-714A-9117-350B0B6351D3}"/>
                </a:ext>
              </a:extLst>
            </p:cNvPr>
            <p:cNvSpPr/>
            <p:nvPr/>
          </p:nvSpPr>
          <p:spPr>
            <a:xfrm>
              <a:off x="3303697" y="4513317"/>
              <a:ext cx="1649412" cy="1095375"/>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t>K</a:t>
              </a:r>
              <a:r>
                <a:rPr lang="tr-TR" b="1" dirty="0"/>
                <a:t>ONTROL ET</a:t>
              </a:r>
            </a:p>
          </p:txBody>
        </p:sp>
        <p:sp>
          <p:nvSpPr>
            <p:cNvPr id="20" name="Hexagon 19">
              <a:extLst>
                <a:ext uri="{FF2B5EF4-FFF2-40B4-BE49-F238E27FC236}">
                  <a16:creationId xmlns:a16="http://schemas.microsoft.com/office/drawing/2014/main" id="{FBCAD08B-7C6E-FA48-91C4-7A2A0C594E24}"/>
                </a:ext>
              </a:extLst>
            </p:cNvPr>
            <p:cNvSpPr/>
            <p:nvPr/>
          </p:nvSpPr>
          <p:spPr>
            <a:xfrm>
              <a:off x="2052747" y="3711630"/>
              <a:ext cx="1371600" cy="1009650"/>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t>Ö</a:t>
              </a:r>
              <a:r>
                <a:rPr lang="tr-TR" b="1" dirty="0"/>
                <a:t>NLEM AL</a:t>
              </a:r>
            </a:p>
          </p:txBody>
        </p:sp>
        <p:sp>
          <p:nvSpPr>
            <p:cNvPr id="9" name="Curved Down Arrow 8">
              <a:extLst>
                <a:ext uri="{FF2B5EF4-FFF2-40B4-BE49-F238E27FC236}">
                  <a16:creationId xmlns:a16="http://schemas.microsoft.com/office/drawing/2014/main" id="{34E5D6BA-02BE-BA44-A468-F12918874A98}"/>
                </a:ext>
              </a:extLst>
            </p:cNvPr>
            <p:cNvSpPr/>
            <p:nvPr/>
          </p:nvSpPr>
          <p:spPr>
            <a:xfrm rot="2360396">
              <a:off x="4694347" y="3017893"/>
              <a:ext cx="1114425" cy="48101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2" name="Curved Down Arrow 21">
              <a:extLst>
                <a:ext uri="{FF2B5EF4-FFF2-40B4-BE49-F238E27FC236}">
                  <a16:creationId xmlns:a16="http://schemas.microsoft.com/office/drawing/2014/main" id="{DBD1BEA9-CA84-6244-8837-530515F1EEFC}"/>
                </a:ext>
              </a:extLst>
            </p:cNvPr>
            <p:cNvSpPr/>
            <p:nvPr/>
          </p:nvSpPr>
          <p:spPr>
            <a:xfrm rot="8456817">
              <a:off x="4630847" y="5007029"/>
              <a:ext cx="1112837" cy="4794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7" name="Curved Down Arrow 26">
              <a:extLst>
                <a:ext uri="{FF2B5EF4-FFF2-40B4-BE49-F238E27FC236}">
                  <a16:creationId xmlns:a16="http://schemas.microsoft.com/office/drawing/2014/main" id="{8D91E5D5-652F-0F40-A640-8DE5E3F6ECAD}"/>
                </a:ext>
              </a:extLst>
            </p:cNvPr>
            <p:cNvSpPr/>
            <p:nvPr/>
          </p:nvSpPr>
          <p:spPr>
            <a:xfrm rot="13059305">
              <a:off x="2281347" y="4967342"/>
              <a:ext cx="1112837" cy="4794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9" name="Curved Down Arrow 28">
              <a:extLst>
                <a:ext uri="{FF2B5EF4-FFF2-40B4-BE49-F238E27FC236}">
                  <a16:creationId xmlns:a16="http://schemas.microsoft.com/office/drawing/2014/main" id="{61443642-B930-034F-AD74-B2AD9C6587A8}"/>
                </a:ext>
              </a:extLst>
            </p:cNvPr>
            <p:cNvSpPr/>
            <p:nvPr/>
          </p:nvSpPr>
          <p:spPr>
            <a:xfrm rot="19387408">
              <a:off x="2440097" y="2963918"/>
              <a:ext cx="1112837" cy="4794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30" name="Metin Kutusu 1">
              <a:extLst>
                <a:ext uri="{FF2B5EF4-FFF2-40B4-BE49-F238E27FC236}">
                  <a16:creationId xmlns:a16="http://schemas.microsoft.com/office/drawing/2014/main" id="{340CE85C-9694-3E4E-955C-36360C20049E}"/>
                </a:ext>
              </a:extLst>
            </p:cNvPr>
            <p:cNvSpPr txBox="1"/>
            <p:nvPr/>
          </p:nvSpPr>
          <p:spPr>
            <a:xfrm>
              <a:off x="8510697" y="2108255"/>
              <a:ext cx="3182937" cy="304800"/>
            </a:xfrm>
            <a:prstGeom prst="rect">
              <a:avLst/>
            </a:prstGeom>
            <a:solidFill>
              <a:schemeClr val="bg1">
                <a:lumMod val="85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dirty="0">
                  <a:solidFill>
                    <a:schemeClr val="bg1"/>
                  </a:solidFill>
                  <a:cs typeface="Times New Roman" pitchFamily="18" charset="0"/>
                </a:rPr>
                <a:t>TYYÇ (Türkiye Yükseköğretim Yeterllilikler Çerçevesi)</a:t>
              </a:r>
            </a:p>
          </p:txBody>
        </p:sp>
        <p:sp>
          <p:nvSpPr>
            <p:cNvPr id="31" name="Metin Kutusu 2">
              <a:extLst>
                <a:ext uri="{FF2B5EF4-FFF2-40B4-BE49-F238E27FC236}">
                  <a16:creationId xmlns:a16="http://schemas.microsoft.com/office/drawing/2014/main" id="{5D7BD1AE-A392-4446-8475-E97BB31265CA}"/>
                </a:ext>
              </a:extLst>
            </p:cNvPr>
            <p:cNvSpPr txBox="1"/>
            <p:nvPr/>
          </p:nvSpPr>
          <p:spPr>
            <a:xfrm>
              <a:off x="8510697" y="2567043"/>
              <a:ext cx="3182937" cy="442912"/>
            </a:xfrm>
            <a:prstGeom prst="rect">
              <a:avLst/>
            </a:prstGeom>
            <a:solidFill>
              <a:schemeClr val="bg1">
                <a:lumMod val="85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dirty="0">
                  <a:solidFill>
                    <a:schemeClr val="bg1"/>
                  </a:solidFill>
                  <a:cs typeface="Times New Roman" pitchFamily="18" charset="0"/>
                </a:rPr>
                <a:t>Alan Yeterlilikleri,(varsa), ÇEP (Çekirdek Eğitim Progrsmı (varsa</a:t>
              </a:r>
            </a:p>
          </p:txBody>
        </p:sp>
        <p:sp>
          <p:nvSpPr>
            <p:cNvPr id="32" name="Metin Kutusu 5">
              <a:extLst>
                <a:ext uri="{FF2B5EF4-FFF2-40B4-BE49-F238E27FC236}">
                  <a16:creationId xmlns:a16="http://schemas.microsoft.com/office/drawing/2014/main" id="{9A621539-ED65-104F-8F3C-4E65BB1C4517}"/>
                </a:ext>
              </a:extLst>
            </p:cNvPr>
            <p:cNvSpPr txBox="1"/>
            <p:nvPr/>
          </p:nvSpPr>
          <p:spPr>
            <a:xfrm>
              <a:off x="8510697" y="3151243"/>
              <a:ext cx="3182937" cy="322262"/>
            </a:xfrm>
            <a:prstGeom prst="rect">
              <a:avLst/>
            </a:prstGeom>
            <a:solidFill>
              <a:schemeClr val="bg1">
                <a:lumMod val="85000"/>
              </a:schemeClr>
            </a:solidFill>
            <a:ln w="6350">
              <a:solidFill>
                <a:schemeClr val="bg1">
                  <a:lumMod val="50000"/>
                </a:schemeClr>
              </a:solidFill>
            </a:ln>
          </p:spPr>
          <p:txBody>
            <a:bodyPr anchor="ctr"/>
            <a:lstStyle/>
            <a:p>
              <a:pPr algn="ctr">
                <a:defRPr/>
              </a:pPr>
              <a:r>
                <a:rPr lang="tr-TR" altLang="tr-TR" sz="1050" dirty="0" smtClean="0">
                  <a:solidFill>
                    <a:schemeClr val="bg1"/>
                  </a:solidFill>
                  <a:cs typeface="Times New Roman" pitchFamily="18" charset="0"/>
                </a:rPr>
                <a:t>BAU </a:t>
              </a:r>
              <a:r>
                <a:rPr lang="tr-TR" altLang="tr-TR" sz="1050" dirty="0">
                  <a:solidFill>
                    <a:schemeClr val="bg1"/>
                  </a:solidFill>
                  <a:cs typeface="Times New Roman" pitchFamily="18" charset="0"/>
                </a:rPr>
                <a:t>Eğitim-Öğretim Politikası</a:t>
              </a:r>
              <a:endParaRPr lang="tr-TR" altLang="tr-TR" sz="1400" dirty="0">
                <a:solidFill>
                  <a:schemeClr val="bg1"/>
                </a:solidFill>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id="{28FB5298-6086-F54B-A80C-88C3EFA6BFE8}"/>
                </a:ext>
              </a:extLst>
            </p:cNvPr>
            <p:cNvSpPr txBox="1"/>
            <p:nvPr/>
          </p:nvSpPr>
          <p:spPr>
            <a:xfrm>
              <a:off x="6377097" y="2854380"/>
              <a:ext cx="1381125" cy="922338"/>
            </a:xfrm>
            <a:prstGeom prst="rect">
              <a:avLst/>
            </a:prstGeom>
            <a:solidFill>
              <a:schemeClr val="bg1">
                <a:lumMod val="85000"/>
              </a:schemeClr>
            </a:solidFill>
          </p:spPr>
          <p:txBody>
            <a:bodyPr>
              <a:spAutoFit/>
            </a:bodyPr>
            <a:lstStyle/>
            <a:p>
              <a:pPr>
                <a:defRPr/>
              </a:pPr>
              <a:r>
                <a:rPr lang="tr-TR" dirty="0">
                  <a:solidFill>
                    <a:schemeClr val="bg1"/>
                  </a:solidFill>
                </a:rPr>
                <a:t>EĞİTİM PROGRAM TASARIMI</a:t>
              </a:r>
            </a:p>
          </p:txBody>
        </p:sp>
        <p:sp>
          <p:nvSpPr>
            <p:cNvPr id="14" name="Left Arrow 13">
              <a:extLst>
                <a:ext uri="{FF2B5EF4-FFF2-40B4-BE49-F238E27FC236}">
                  <a16:creationId xmlns:a16="http://schemas.microsoft.com/office/drawing/2014/main" id="{064C97F2-15C9-5946-B5A3-F56CDE2C785E}"/>
                </a:ext>
              </a:extLst>
            </p:cNvPr>
            <p:cNvSpPr/>
            <p:nvPr/>
          </p:nvSpPr>
          <p:spPr>
            <a:xfrm>
              <a:off x="7785209" y="3203630"/>
              <a:ext cx="608013" cy="269875"/>
            </a:xfrm>
            <a:prstGeom prst="lef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3" name="Left Arrow 32">
              <a:extLst>
                <a:ext uri="{FF2B5EF4-FFF2-40B4-BE49-F238E27FC236}">
                  <a16:creationId xmlns:a16="http://schemas.microsoft.com/office/drawing/2014/main" id="{D5316938-A769-5046-AA5C-C061D2F4E947}"/>
                </a:ext>
              </a:extLst>
            </p:cNvPr>
            <p:cNvSpPr/>
            <p:nvPr/>
          </p:nvSpPr>
          <p:spPr>
            <a:xfrm>
              <a:off x="4834047" y="3151243"/>
              <a:ext cx="1503362" cy="268287"/>
            </a:xfrm>
            <a:prstGeom prst="leftArrow">
              <a:avLst/>
            </a:prstGeom>
            <a:solidFill>
              <a:schemeClr val="bg1">
                <a:lumMod val="85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5" name="Metin Kutusu 7">
              <a:extLst>
                <a:ext uri="{FF2B5EF4-FFF2-40B4-BE49-F238E27FC236}">
                  <a16:creationId xmlns:a16="http://schemas.microsoft.com/office/drawing/2014/main" id="{F0D9E9E6-B902-8949-955D-EB1D96594ECD}"/>
                </a:ext>
              </a:extLst>
            </p:cNvPr>
            <p:cNvSpPr txBox="1"/>
            <p:nvPr/>
          </p:nvSpPr>
          <p:spPr>
            <a:xfrm>
              <a:off x="8497997" y="4065642"/>
              <a:ext cx="3233737" cy="450850"/>
            </a:xfrm>
            <a:prstGeom prst="rect">
              <a:avLst/>
            </a:prstGeom>
            <a:solidFill>
              <a:srgbClr val="FFAB51"/>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50" b="1" dirty="0">
                  <a:solidFill>
                    <a:srgbClr val="833C0B"/>
                  </a:solidFill>
                  <a:cs typeface="Times New Roman" pitchFamily="18" charset="0"/>
                </a:rPr>
                <a:t>EĞİTİM VE ÖĞRETİM PROGRAMLARININ UYGULANMASI</a:t>
              </a:r>
              <a:endParaRPr lang="tr-TR" altLang="tr-TR" sz="1400" b="1" dirty="0">
                <a:latin typeface="Times New Roman" pitchFamily="18" charset="0"/>
                <a:cs typeface="Times New Roman" pitchFamily="18" charset="0"/>
              </a:endParaRPr>
            </a:p>
          </p:txBody>
        </p:sp>
        <p:sp>
          <p:nvSpPr>
            <p:cNvPr id="28" name="Left Arrow 27">
              <a:extLst>
                <a:ext uri="{FF2B5EF4-FFF2-40B4-BE49-F238E27FC236}">
                  <a16:creationId xmlns:a16="http://schemas.microsoft.com/office/drawing/2014/main" id="{DD96D7C3-96DC-B543-8078-BB70519B8A47}"/>
                </a:ext>
              </a:extLst>
            </p:cNvPr>
            <p:cNvSpPr/>
            <p:nvPr/>
          </p:nvSpPr>
          <p:spPr>
            <a:xfrm>
              <a:off x="6140559" y="4162479"/>
              <a:ext cx="2276475" cy="26987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6" name="Metin Kutusu 5">
              <a:extLst>
                <a:ext uri="{FF2B5EF4-FFF2-40B4-BE49-F238E27FC236}">
                  <a16:creationId xmlns:a16="http://schemas.microsoft.com/office/drawing/2014/main" id="{8E96BFD9-0A00-9449-B0BA-86BA042E8A98}"/>
                </a:ext>
              </a:extLst>
            </p:cNvPr>
            <p:cNvSpPr txBox="1"/>
            <p:nvPr/>
          </p:nvSpPr>
          <p:spPr>
            <a:xfrm>
              <a:off x="8510697" y="3597330"/>
              <a:ext cx="3246437" cy="374650"/>
            </a:xfrm>
            <a:prstGeom prst="rect">
              <a:avLst/>
            </a:prstGeom>
            <a:solidFill>
              <a:schemeClr val="bg1">
                <a:lumMod val="85000"/>
              </a:schemeClr>
            </a:solidFill>
            <a:ln w="6350">
              <a:solidFill>
                <a:schemeClr val="bg1">
                  <a:lumMod val="50000"/>
                </a:schemeClr>
              </a:solidFill>
            </a:ln>
          </p:spPr>
          <p:txBody>
            <a:bodyPr anchor="ctr"/>
            <a:lstStyle/>
            <a:p>
              <a:pPr algn="ctr">
                <a:defRPr/>
              </a:pPr>
              <a:r>
                <a:rPr lang="tr-TR" altLang="tr-TR" sz="1050" dirty="0">
                  <a:solidFill>
                    <a:schemeClr val="bg1"/>
                  </a:solidFill>
                  <a:latin typeface="+mn-lt"/>
                  <a:cs typeface="Times New Roman" pitchFamily="18" charset="0"/>
                </a:rPr>
                <a:t>PROGRAM ÇIKTILARI</a:t>
              </a:r>
            </a:p>
          </p:txBody>
        </p:sp>
      </p:grpSp>
      <p:sp>
        <p:nvSpPr>
          <p:cNvPr id="49157" name="TextBox 5">
            <a:extLst>
              <a:ext uri="{FF2B5EF4-FFF2-40B4-BE49-F238E27FC236}">
                <a16:creationId xmlns:a16="http://schemas.microsoft.com/office/drawing/2014/main" id="{7FF60810-37CD-A345-8653-2A2C8CDEB943}"/>
              </a:ext>
            </a:extLst>
          </p:cNvPr>
          <p:cNvSpPr txBox="1">
            <a:spLocks noChangeArrowheads="1"/>
          </p:cNvSpPr>
          <p:nvPr/>
        </p:nvSpPr>
        <p:spPr bwMode="auto">
          <a:xfrm>
            <a:off x="303213" y="242888"/>
            <a:ext cx="106330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tr-TR" altLang="tr-TR" sz="3200" b="1" dirty="0">
                <a:solidFill>
                  <a:srgbClr val="00B0F0"/>
                </a:solidFill>
              </a:rPr>
              <a:t>PUKÖ Çevrimi</a:t>
            </a:r>
          </a:p>
          <a:p>
            <a:pPr eaLnBrk="1" hangingPunct="1">
              <a:lnSpc>
                <a:spcPct val="100000"/>
              </a:lnSpc>
              <a:spcBef>
                <a:spcPct val="0"/>
              </a:spcBef>
              <a:buFont typeface="Arial" panose="020B0604020202020204" pitchFamily="34" charset="0"/>
              <a:buNone/>
            </a:pPr>
            <a:r>
              <a:rPr lang="tr-TR" altLang="tr-TR" sz="2400" b="1" dirty="0">
                <a:solidFill>
                  <a:srgbClr val="00B0F0"/>
                </a:solidFill>
              </a:rPr>
              <a:t>(Alt Ölçüt: Eğitim  Programı Tasarımı)</a:t>
            </a:r>
            <a:endParaRPr lang="en-US" altLang="tr-TR" sz="2400" b="1" dirty="0">
              <a:solidFill>
                <a:srgbClr val="00B0F0"/>
              </a:solidFill>
            </a:endParaRPr>
          </a:p>
        </p:txBody>
      </p:sp>
      <p:sp>
        <p:nvSpPr>
          <p:cNvPr id="24" name="Metin kutusu 23"/>
          <p:cNvSpPr txBox="1"/>
          <p:nvPr/>
        </p:nvSpPr>
        <p:spPr>
          <a:xfrm>
            <a:off x="470263" y="6374674"/>
            <a:ext cx="5682343" cy="276999"/>
          </a:xfrm>
          <a:prstGeom prst="rect">
            <a:avLst/>
          </a:prstGeom>
          <a:noFill/>
        </p:spPr>
        <p:txBody>
          <a:bodyPr wrap="square" rtlCol="0">
            <a:spAutoFit/>
          </a:bodyPr>
          <a:lstStyle/>
          <a:p>
            <a:r>
              <a:rPr lang="tr-TR" sz="1200" i="1" dirty="0" smtClean="0"/>
              <a:t>Ege Üniversitesi web sayfasından  örnek alınmıştır.</a:t>
            </a:r>
            <a:endParaRPr lang="tr-TR" sz="1200" i="1" dirty="0"/>
          </a:p>
        </p:txBody>
      </p:sp>
    </p:spTree>
    <p:extLst>
      <p:ext uri="{BB962C8B-B14F-4D97-AF65-F5344CB8AC3E}">
        <p14:creationId xmlns:p14="http://schemas.microsoft.com/office/powerpoint/2010/main" val="256259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4">
                    <a:lumMod val="50000"/>
                  </a:schemeClr>
                </a:solidFill>
              </a:rPr>
              <a:t>Amaçlarımız;</a:t>
            </a:r>
            <a:r>
              <a:rPr lang="tr-TR" dirty="0"/>
              <a:t/>
            </a:r>
            <a:br>
              <a:rPr lang="tr-TR" dirty="0"/>
            </a:br>
            <a:endParaRPr lang="tr-TR" dirty="0"/>
          </a:p>
        </p:txBody>
      </p:sp>
      <p:sp>
        <p:nvSpPr>
          <p:cNvPr id="3" name="İçerik Yer Tutucusu 2"/>
          <p:cNvSpPr>
            <a:spLocks noGrp="1"/>
          </p:cNvSpPr>
          <p:nvPr>
            <p:ph idx="1"/>
          </p:nvPr>
        </p:nvSpPr>
        <p:spPr/>
        <p:txBody>
          <a:bodyPr>
            <a:normAutofit fontScale="92500" lnSpcReduction="20000"/>
          </a:bodyPr>
          <a:lstStyle/>
          <a:p>
            <a:r>
              <a:rPr lang="tr-TR" dirty="0"/>
              <a:t>BAU kalite güvence kültürünü geliştirmek ve yaygınlaştırmak,</a:t>
            </a:r>
          </a:p>
          <a:p>
            <a:endParaRPr lang="tr-TR" dirty="0"/>
          </a:p>
          <a:p>
            <a:r>
              <a:rPr lang="tr-TR" dirty="0"/>
              <a:t>Kalite güvence sistemini üniversitenin stratejik hedefleri ve kendine özgü politikaları göz önünde bulundurularak gözden geçirmek ve değerlendirmek,  </a:t>
            </a:r>
          </a:p>
          <a:p>
            <a:endParaRPr lang="tr-TR" dirty="0"/>
          </a:p>
          <a:p>
            <a:r>
              <a:rPr lang="tr-TR" dirty="0"/>
              <a:t>Senato’nun, Kalite Komisyonu’nun, Kalite Koordinatörlüğü’nün, Yükseköğretim Kalite Kurulu (YÖKAK)’</a:t>
            </a:r>
            <a:r>
              <a:rPr lang="tr-TR" dirty="0" err="1"/>
              <a:t>nun</a:t>
            </a:r>
            <a:r>
              <a:rPr lang="tr-TR" dirty="0"/>
              <a:t> ve paydaşlarımızın görüş ve önerileri doğrultusunda iyileştirmeler yapmak,</a:t>
            </a:r>
          </a:p>
          <a:p>
            <a:endParaRPr lang="tr-TR" dirty="0"/>
          </a:p>
          <a:p>
            <a:r>
              <a:rPr lang="tr-TR" dirty="0"/>
              <a:t>Kurumsal İç Değerlendirme Raporunu hazırlamak, </a:t>
            </a:r>
          </a:p>
          <a:p>
            <a:endParaRPr lang="tr-TR" dirty="0"/>
          </a:p>
          <a:p>
            <a:r>
              <a:rPr lang="tr-TR" dirty="0"/>
              <a:t>Kurumsal Akreditasyon Programı için gerekli hazırlıkları yapmaktır.</a:t>
            </a:r>
          </a:p>
          <a:p>
            <a:endParaRPr lang="tr-TR" dirty="0"/>
          </a:p>
        </p:txBody>
      </p:sp>
      <p:pic>
        <p:nvPicPr>
          <p:cNvPr id="4" name="Picture 1" descr="Bahçeşehir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3994" y="6443566"/>
            <a:ext cx="952229" cy="34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5375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a:extLst>
              <a:ext uri="{FF2B5EF4-FFF2-40B4-BE49-F238E27FC236}">
                <a16:creationId xmlns:a16="http://schemas.microsoft.com/office/drawing/2014/main" id="{C4C4CA6E-B2A9-1B4E-A212-FB34E5BE2E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Hexagon 4">
            <a:extLst>
              <a:ext uri="{FF2B5EF4-FFF2-40B4-BE49-F238E27FC236}">
                <a16:creationId xmlns:a16="http://schemas.microsoft.com/office/drawing/2014/main" id="{BC4F1CA5-EEEC-AE4A-8B79-F556B10B3D59}"/>
              </a:ext>
            </a:extLst>
          </p:cNvPr>
          <p:cNvSpPr/>
          <p:nvPr/>
        </p:nvSpPr>
        <p:spPr>
          <a:xfrm>
            <a:off x="2997200" y="2155825"/>
            <a:ext cx="1371600" cy="1008063"/>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600" b="1" dirty="0"/>
              <a:t>PLANLA</a:t>
            </a:r>
          </a:p>
        </p:txBody>
      </p:sp>
      <p:sp>
        <p:nvSpPr>
          <p:cNvPr id="18" name="Hexagon 17">
            <a:extLst>
              <a:ext uri="{FF2B5EF4-FFF2-40B4-BE49-F238E27FC236}">
                <a16:creationId xmlns:a16="http://schemas.microsoft.com/office/drawing/2014/main" id="{4BCD1C0D-AC56-1640-8CA0-9CE14FA821FC}"/>
              </a:ext>
            </a:extLst>
          </p:cNvPr>
          <p:cNvSpPr/>
          <p:nvPr/>
        </p:nvSpPr>
        <p:spPr>
          <a:xfrm>
            <a:off x="4275138" y="3041650"/>
            <a:ext cx="1465262" cy="1044575"/>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600" b="1" dirty="0"/>
              <a:t>UYGULA</a:t>
            </a:r>
          </a:p>
        </p:txBody>
      </p:sp>
      <p:sp>
        <p:nvSpPr>
          <p:cNvPr id="19" name="Hexagon 18">
            <a:extLst>
              <a:ext uri="{FF2B5EF4-FFF2-40B4-BE49-F238E27FC236}">
                <a16:creationId xmlns:a16="http://schemas.microsoft.com/office/drawing/2014/main" id="{46BC2CA6-158E-A841-B463-BB41E10EC015}"/>
              </a:ext>
            </a:extLst>
          </p:cNvPr>
          <p:cNvSpPr/>
          <p:nvPr/>
        </p:nvSpPr>
        <p:spPr>
          <a:xfrm>
            <a:off x="2903538" y="3843338"/>
            <a:ext cx="1589087" cy="1095375"/>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600" b="1" dirty="0">
                <a:solidFill>
                  <a:schemeClr val="bg1"/>
                </a:solidFill>
              </a:rPr>
              <a:t>KONTROL ET</a:t>
            </a:r>
          </a:p>
        </p:txBody>
      </p:sp>
      <p:sp>
        <p:nvSpPr>
          <p:cNvPr id="20" name="Hexagon 19">
            <a:extLst>
              <a:ext uri="{FF2B5EF4-FFF2-40B4-BE49-F238E27FC236}">
                <a16:creationId xmlns:a16="http://schemas.microsoft.com/office/drawing/2014/main" id="{39020F32-4E03-0B47-B01D-6EDB035580FA}"/>
              </a:ext>
            </a:extLst>
          </p:cNvPr>
          <p:cNvSpPr/>
          <p:nvPr/>
        </p:nvSpPr>
        <p:spPr>
          <a:xfrm>
            <a:off x="1652588" y="3041650"/>
            <a:ext cx="1371600" cy="1009650"/>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600" b="1" dirty="0"/>
              <a:t>ÖNLEM AL</a:t>
            </a:r>
          </a:p>
        </p:txBody>
      </p:sp>
      <p:sp>
        <p:nvSpPr>
          <p:cNvPr id="9" name="Curved Down Arrow 8">
            <a:extLst>
              <a:ext uri="{FF2B5EF4-FFF2-40B4-BE49-F238E27FC236}">
                <a16:creationId xmlns:a16="http://schemas.microsoft.com/office/drawing/2014/main" id="{50351555-E1E4-D34A-AC91-FD14B7775127}"/>
              </a:ext>
            </a:extLst>
          </p:cNvPr>
          <p:cNvSpPr/>
          <p:nvPr/>
        </p:nvSpPr>
        <p:spPr>
          <a:xfrm rot="2360396">
            <a:off x="4294188" y="2347913"/>
            <a:ext cx="1114425" cy="48101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2" name="Curved Down Arrow 21">
            <a:extLst>
              <a:ext uri="{FF2B5EF4-FFF2-40B4-BE49-F238E27FC236}">
                <a16:creationId xmlns:a16="http://schemas.microsoft.com/office/drawing/2014/main" id="{05B73A83-6F9B-6F4A-8DE1-23F55FC9B61F}"/>
              </a:ext>
            </a:extLst>
          </p:cNvPr>
          <p:cNvSpPr/>
          <p:nvPr/>
        </p:nvSpPr>
        <p:spPr>
          <a:xfrm rot="8456817">
            <a:off x="4230688" y="4337050"/>
            <a:ext cx="1112837" cy="4794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7" name="Curved Down Arrow 26">
            <a:extLst>
              <a:ext uri="{FF2B5EF4-FFF2-40B4-BE49-F238E27FC236}">
                <a16:creationId xmlns:a16="http://schemas.microsoft.com/office/drawing/2014/main" id="{C10E5591-2B70-8748-AEE9-E9A80F1F8D33}"/>
              </a:ext>
            </a:extLst>
          </p:cNvPr>
          <p:cNvSpPr/>
          <p:nvPr/>
        </p:nvSpPr>
        <p:spPr>
          <a:xfrm rot="13059305">
            <a:off x="1881188" y="4297363"/>
            <a:ext cx="1112837" cy="4794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9" name="Curved Down Arrow 28">
            <a:extLst>
              <a:ext uri="{FF2B5EF4-FFF2-40B4-BE49-F238E27FC236}">
                <a16:creationId xmlns:a16="http://schemas.microsoft.com/office/drawing/2014/main" id="{AC223D56-39C4-B540-81A6-33BC51E1BF39}"/>
              </a:ext>
            </a:extLst>
          </p:cNvPr>
          <p:cNvSpPr/>
          <p:nvPr/>
        </p:nvSpPr>
        <p:spPr>
          <a:xfrm rot="19387408">
            <a:off x="2039938" y="2293938"/>
            <a:ext cx="1112837" cy="4794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12" name="TextBox 11">
            <a:extLst>
              <a:ext uri="{FF2B5EF4-FFF2-40B4-BE49-F238E27FC236}">
                <a16:creationId xmlns:a16="http://schemas.microsoft.com/office/drawing/2014/main" id="{036D6925-7C03-8947-AE32-EB982032EF08}"/>
              </a:ext>
            </a:extLst>
          </p:cNvPr>
          <p:cNvSpPr txBox="1"/>
          <p:nvPr/>
        </p:nvSpPr>
        <p:spPr>
          <a:xfrm>
            <a:off x="5976938" y="2184400"/>
            <a:ext cx="1381125" cy="922338"/>
          </a:xfrm>
          <a:prstGeom prst="rect">
            <a:avLst/>
          </a:prstGeom>
          <a:solidFill>
            <a:schemeClr val="bg1">
              <a:lumMod val="85000"/>
            </a:schemeClr>
          </a:solidFill>
        </p:spPr>
        <p:txBody>
          <a:bodyPr>
            <a:spAutoFit/>
          </a:bodyPr>
          <a:lstStyle/>
          <a:p>
            <a:pPr>
              <a:defRPr/>
            </a:pPr>
            <a:r>
              <a:rPr lang="tr-TR" dirty="0">
                <a:solidFill>
                  <a:schemeClr val="bg1"/>
                </a:solidFill>
              </a:rPr>
              <a:t>EĞİTİM PROGRAM TASARIMI</a:t>
            </a:r>
          </a:p>
        </p:txBody>
      </p:sp>
      <p:sp>
        <p:nvSpPr>
          <p:cNvPr id="14" name="Left Arrow 13">
            <a:extLst>
              <a:ext uri="{FF2B5EF4-FFF2-40B4-BE49-F238E27FC236}">
                <a16:creationId xmlns:a16="http://schemas.microsoft.com/office/drawing/2014/main" id="{DCB1DB64-3622-1E49-93B0-7F7E6D8E1B18}"/>
              </a:ext>
            </a:extLst>
          </p:cNvPr>
          <p:cNvSpPr/>
          <p:nvPr/>
        </p:nvSpPr>
        <p:spPr>
          <a:xfrm>
            <a:off x="7385050" y="2533650"/>
            <a:ext cx="608013" cy="269875"/>
          </a:xfrm>
          <a:prstGeom prst="lef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3" name="Left Arrow 32">
            <a:extLst>
              <a:ext uri="{FF2B5EF4-FFF2-40B4-BE49-F238E27FC236}">
                <a16:creationId xmlns:a16="http://schemas.microsoft.com/office/drawing/2014/main" id="{2A9C5B9C-317B-D044-A4D0-B37FA26F545F}"/>
              </a:ext>
            </a:extLst>
          </p:cNvPr>
          <p:cNvSpPr/>
          <p:nvPr/>
        </p:nvSpPr>
        <p:spPr>
          <a:xfrm>
            <a:off x="4433888" y="2481263"/>
            <a:ext cx="1503362" cy="268287"/>
          </a:xfrm>
          <a:prstGeom prst="leftArrow">
            <a:avLst/>
          </a:prstGeom>
          <a:solidFill>
            <a:schemeClr val="bg1">
              <a:lumMod val="85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5" name="Metin Kutusu 7">
            <a:extLst>
              <a:ext uri="{FF2B5EF4-FFF2-40B4-BE49-F238E27FC236}">
                <a16:creationId xmlns:a16="http://schemas.microsoft.com/office/drawing/2014/main" id="{625D0802-398C-AF43-8107-EE1004036391}"/>
              </a:ext>
            </a:extLst>
          </p:cNvPr>
          <p:cNvSpPr txBox="1"/>
          <p:nvPr/>
        </p:nvSpPr>
        <p:spPr>
          <a:xfrm>
            <a:off x="8097838" y="3435350"/>
            <a:ext cx="3233737" cy="411163"/>
          </a:xfrm>
          <a:prstGeom prst="rect">
            <a:avLst/>
          </a:prstGeom>
          <a:solidFill>
            <a:schemeClr val="bg1">
              <a:lumMod val="85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b="1">
                <a:solidFill>
                  <a:schemeClr val="bg1"/>
                </a:solidFill>
                <a:cs typeface="Times New Roman" pitchFamily="18" charset="0"/>
              </a:rPr>
              <a:t>EĞİTİM VE ÖĞRETİM PROGRAMLARININ UYGULANMASI</a:t>
            </a:r>
            <a:endParaRPr lang="tr-TR" altLang="tr-TR" sz="1200">
              <a:solidFill>
                <a:schemeClr val="bg1"/>
              </a:solidFill>
              <a:latin typeface="Times New Roman" pitchFamily="18" charset="0"/>
              <a:cs typeface="Times New Roman" pitchFamily="18" charset="0"/>
            </a:endParaRPr>
          </a:p>
        </p:txBody>
      </p:sp>
      <p:sp>
        <p:nvSpPr>
          <p:cNvPr id="28" name="Left Arrow 27">
            <a:extLst>
              <a:ext uri="{FF2B5EF4-FFF2-40B4-BE49-F238E27FC236}">
                <a16:creationId xmlns:a16="http://schemas.microsoft.com/office/drawing/2014/main" id="{4EDA67DD-165D-3744-9C21-9FA831DFB9CE}"/>
              </a:ext>
            </a:extLst>
          </p:cNvPr>
          <p:cNvSpPr/>
          <p:nvPr/>
        </p:nvSpPr>
        <p:spPr>
          <a:xfrm>
            <a:off x="5740400" y="3492500"/>
            <a:ext cx="2276475" cy="269875"/>
          </a:xfrm>
          <a:prstGeom prst="leftArrow">
            <a:avLst/>
          </a:prstGeom>
          <a:solidFill>
            <a:schemeClr val="bg2">
              <a:lumMod val="9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6" name="Metin Kutusu 8">
            <a:extLst>
              <a:ext uri="{FF2B5EF4-FFF2-40B4-BE49-F238E27FC236}">
                <a16:creationId xmlns:a16="http://schemas.microsoft.com/office/drawing/2014/main" id="{72E5EACF-CCEE-E240-AC07-2ED4B058F1E8}"/>
              </a:ext>
            </a:extLst>
          </p:cNvPr>
          <p:cNvSpPr txBox="1"/>
          <p:nvPr/>
        </p:nvSpPr>
        <p:spPr>
          <a:xfrm>
            <a:off x="6259513" y="4070350"/>
            <a:ext cx="4164012" cy="355600"/>
          </a:xfrm>
          <a:prstGeom prst="rect">
            <a:avLst/>
          </a:prstGeom>
          <a:solidFill>
            <a:srgbClr val="FFAB51"/>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100" dirty="0">
                <a:cs typeface="Times New Roman" pitchFamily="18" charset="0"/>
              </a:rPr>
              <a:t>PROGRAM  ÇIKTILARININ VE DERS ÖĞRENME ÇIKTILARININ  İZLENMESİ</a:t>
            </a:r>
          </a:p>
        </p:txBody>
      </p:sp>
      <p:sp>
        <p:nvSpPr>
          <p:cNvPr id="34" name="Metin Kutusu 9">
            <a:extLst>
              <a:ext uri="{FF2B5EF4-FFF2-40B4-BE49-F238E27FC236}">
                <a16:creationId xmlns:a16="http://schemas.microsoft.com/office/drawing/2014/main" id="{BE7EB03C-A51C-3D43-803B-7BFC88A67E5C}"/>
              </a:ext>
            </a:extLst>
          </p:cNvPr>
          <p:cNvSpPr txBox="1"/>
          <p:nvPr/>
        </p:nvSpPr>
        <p:spPr>
          <a:xfrm>
            <a:off x="6259513" y="4483100"/>
            <a:ext cx="4164012" cy="412750"/>
          </a:xfrm>
          <a:prstGeom prst="rect">
            <a:avLst/>
          </a:prstGeom>
          <a:solidFill>
            <a:srgbClr val="FFAB51"/>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100">
                <a:cs typeface="Times New Roman" pitchFamily="18" charset="0"/>
              </a:rPr>
              <a:t>PROGRAMLARA İLİŞKİN DEĞERLENDİRME RAPORU HAZIRLANMASI</a:t>
            </a:r>
          </a:p>
        </p:txBody>
      </p:sp>
      <p:sp>
        <p:nvSpPr>
          <p:cNvPr id="35" name="Metin Kutusu 18">
            <a:extLst>
              <a:ext uri="{FF2B5EF4-FFF2-40B4-BE49-F238E27FC236}">
                <a16:creationId xmlns:a16="http://schemas.microsoft.com/office/drawing/2014/main" id="{4AFBC231-41A7-024C-BDE6-468645749FD2}"/>
              </a:ext>
            </a:extLst>
          </p:cNvPr>
          <p:cNvSpPr txBox="1"/>
          <p:nvPr/>
        </p:nvSpPr>
        <p:spPr>
          <a:xfrm>
            <a:off x="6259513" y="4943475"/>
            <a:ext cx="4164012" cy="349250"/>
          </a:xfrm>
          <a:prstGeom prst="rect">
            <a:avLst/>
          </a:prstGeom>
          <a:solidFill>
            <a:srgbClr val="FFAB51"/>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100" dirty="0">
                <a:cs typeface="Times New Roman" pitchFamily="18" charset="0"/>
              </a:rPr>
              <a:t>PROGRAMI YÜRÜTEN BİRİMLERİN  KURUL VE KOMİSYONLARINDA  DEĞERLENDİRME</a:t>
            </a:r>
            <a:endParaRPr lang="tr-TR" altLang="tr-TR" sz="1600" dirty="0">
              <a:latin typeface="Times New Roman" pitchFamily="18" charset="0"/>
              <a:cs typeface="Times New Roman" pitchFamily="18" charset="0"/>
            </a:endParaRPr>
          </a:p>
        </p:txBody>
      </p:sp>
      <p:sp>
        <p:nvSpPr>
          <p:cNvPr id="36" name="Left Arrow 35">
            <a:extLst>
              <a:ext uri="{FF2B5EF4-FFF2-40B4-BE49-F238E27FC236}">
                <a16:creationId xmlns:a16="http://schemas.microsoft.com/office/drawing/2014/main" id="{650B10CA-873D-8040-AC59-B4D57D9488DD}"/>
              </a:ext>
            </a:extLst>
          </p:cNvPr>
          <p:cNvSpPr/>
          <p:nvPr/>
        </p:nvSpPr>
        <p:spPr>
          <a:xfrm>
            <a:off x="4395788" y="4391025"/>
            <a:ext cx="1771650" cy="23495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51225" name="TextBox 5">
            <a:extLst>
              <a:ext uri="{FF2B5EF4-FFF2-40B4-BE49-F238E27FC236}">
                <a16:creationId xmlns:a16="http://schemas.microsoft.com/office/drawing/2014/main" id="{7EACDCC5-91B4-9341-9435-1C6573413663}"/>
              </a:ext>
            </a:extLst>
          </p:cNvPr>
          <p:cNvSpPr txBox="1">
            <a:spLocks noChangeArrowheads="1"/>
          </p:cNvSpPr>
          <p:nvPr/>
        </p:nvSpPr>
        <p:spPr bwMode="auto">
          <a:xfrm>
            <a:off x="303213" y="242888"/>
            <a:ext cx="106330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tr-TR" altLang="tr-TR" sz="3200" b="1" dirty="0">
                <a:solidFill>
                  <a:srgbClr val="00B0F0"/>
                </a:solidFill>
              </a:rPr>
              <a:t>PUKÖ Çevrimi</a:t>
            </a:r>
          </a:p>
          <a:p>
            <a:pPr eaLnBrk="1" hangingPunct="1">
              <a:lnSpc>
                <a:spcPct val="100000"/>
              </a:lnSpc>
              <a:spcBef>
                <a:spcPct val="0"/>
              </a:spcBef>
              <a:buFont typeface="Arial" panose="020B0604020202020204" pitchFamily="34" charset="0"/>
              <a:buNone/>
            </a:pPr>
            <a:r>
              <a:rPr lang="tr-TR" altLang="tr-TR" sz="2400" b="1" dirty="0">
                <a:solidFill>
                  <a:srgbClr val="00B0F0"/>
                </a:solidFill>
              </a:rPr>
              <a:t>(Alt Ölçüt: Eğitim  Programı Tasarımı)</a:t>
            </a:r>
            <a:endParaRPr lang="en-US" altLang="tr-TR" sz="2400" b="1" dirty="0">
              <a:solidFill>
                <a:srgbClr val="00B0F0"/>
              </a:solidFill>
            </a:endParaRPr>
          </a:p>
        </p:txBody>
      </p:sp>
      <p:sp>
        <p:nvSpPr>
          <p:cNvPr id="3" name="Metin Kutusu 1">
            <a:extLst>
              <a:ext uri="{FF2B5EF4-FFF2-40B4-BE49-F238E27FC236}">
                <a16:creationId xmlns:a16="http://schemas.microsoft.com/office/drawing/2014/main" id="{A41C2FD2-BB3C-4C0E-A80F-494FEC54AD50}"/>
              </a:ext>
            </a:extLst>
          </p:cNvPr>
          <p:cNvSpPr txBox="1"/>
          <p:nvPr/>
        </p:nvSpPr>
        <p:spPr bwMode="auto">
          <a:xfrm>
            <a:off x="8101013" y="1744383"/>
            <a:ext cx="3182937" cy="304800"/>
          </a:xfrm>
          <a:prstGeom prst="rect">
            <a:avLst/>
          </a:prstGeom>
          <a:solidFill>
            <a:schemeClr val="bg1">
              <a:lumMod val="85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dirty="0">
                <a:solidFill>
                  <a:schemeClr val="bg1"/>
                </a:solidFill>
                <a:cs typeface="Times New Roman" pitchFamily="18" charset="0"/>
              </a:rPr>
              <a:t>TYYÇ (Türkiye Yükseköğretim Yeterllilikler Çerçevesi)</a:t>
            </a:r>
          </a:p>
        </p:txBody>
      </p:sp>
      <p:sp>
        <p:nvSpPr>
          <p:cNvPr id="4" name="Metin Kutusu 2">
            <a:extLst>
              <a:ext uri="{FF2B5EF4-FFF2-40B4-BE49-F238E27FC236}">
                <a16:creationId xmlns:a16="http://schemas.microsoft.com/office/drawing/2014/main" id="{6F1A3F5B-389C-4CF3-8A12-A77555C67DA9}"/>
              </a:ext>
            </a:extLst>
          </p:cNvPr>
          <p:cNvSpPr txBox="1"/>
          <p:nvPr/>
        </p:nvSpPr>
        <p:spPr bwMode="auto">
          <a:xfrm>
            <a:off x="8101013" y="2114615"/>
            <a:ext cx="3182937" cy="442912"/>
          </a:xfrm>
          <a:prstGeom prst="rect">
            <a:avLst/>
          </a:prstGeom>
          <a:solidFill>
            <a:schemeClr val="bg1">
              <a:lumMod val="85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dirty="0">
                <a:solidFill>
                  <a:schemeClr val="bg1"/>
                </a:solidFill>
                <a:cs typeface="Times New Roman" pitchFamily="18" charset="0"/>
              </a:rPr>
              <a:t>Alan Yeterlilikleri,(varsa), ÇEP (Çekirdek Eğitim Progrsmı (varsa</a:t>
            </a:r>
          </a:p>
        </p:txBody>
      </p:sp>
      <p:sp>
        <p:nvSpPr>
          <p:cNvPr id="6" name="Metin Kutusu 5">
            <a:extLst>
              <a:ext uri="{FF2B5EF4-FFF2-40B4-BE49-F238E27FC236}">
                <a16:creationId xmlns:a16="http://schemas.microsoft.com/office/drawing/2014/main" id="{7DA121FB-25AB-4231-9DFF-53BDB124B09D}"/>
              </a:ext>
            </a:extLst>
          </p:cNvPr>
          <p:cNvSpPr txBox="1"/>
          <p:nvPr/>
        </p:nvSpPr>
        <p:spPr bwMode="auto">
          <a:xfrm>
            <a:off x="8101013" y="2613271"/>
            <a:ext cx="3182937" cy="322262"/>
          </a:xfrm>
          <a:prstGeom prst="rect">
            <a:avLst/>
          </a:prstGeom>
          <a:solidFill>
            <a:schemeClr val="bg1">
              <a:lumMod val="85000"/>
            </a:schemeClr>
          </a:solidFill>
          <a:ln w="6350">
            <a:solidFill>
              <a:schemeClr val="bg1">
                <a:lumMod val="50000"/>
              </a:schemeClr>
            </a:solidFill>
          </a:ln>
        </p:spPr>
        <p:txBody>
          <a:bodyPr anchor="ctr"/>
          <a:lstStyle/>
          <a:p>
            <a:pPr algn="ctr">
              <a:defRPr/>
            </a:pPr>
            <a:r>
              <a:rPr lang="tr-TR" altLang="tr-TR" sz="1050" dirty="0" smtClean="0">
                <a:solidFill>
                  <a:schemeClr val="bg1"/>
                </a:solidFill>
                <a:cs typeface="Times New Roman" pitchFamily="18" charset="0"/>
              </a:rPr>
              <a:t>BAU </a:t>
            </a:r>
            <a:r>
              <a:rPr lang="tr-TR" altLang="tr-TR" sz="1050" dirty="0">
                <a:solidFill>
                  <a:schemeClr val="bg1"/>
                </a:solidFill>
                <a:cs typeface="Times New Roman" pitchFamily="18" charset="0"/>
              </a:rPr>
              <a:t>Eğitim-Öğretim Politikası</a:t>
            </a:r>
            <a:endParaRPr lang="tr-TR" altLang="tr-TR" sz="1400" dirty="0">
              <a:solidFill>
                <a:schemeClr val="bg1"/>
              </a:solidFill>
              <a:latin typeface="Times New Roman" pitchFamily="18" charset="0"/>
              <a:cs typeface="Times New Roman" pitchFamily="18" charset="0"/>
            </a:endParaRPr>
          </a:p>
        </p:txBody>
      </p:sp>
      <p:sp>
        <p:nvSpPr>
          <p:cNvPr id="7" name="Metin Kutusu 5">
            <a:extLst>
              <a:ext uri="{FF2B5EF4-FFF2-40B4-BE49-F238E27FC236}">
                <a16:creationId xmlns:a16="http://schemas.microsoft.com/office/drawing/2014/main" id="{65CF6CBC-DD1C-45C1-A80D-C4D22BA722F0}"/>
              </a:ext>
            </a:extLst>
          </p:cNvPr>
          <p:cNvSpPr txBox="1"/>
          <p:nvPr/>
        </p:nvSpPr>
        <p:spPr bwMode="auto">
          <a:xfrm>
            <a:off x="8101013" y="2983158"/>
            <a:ext cx="3246437" cy="374650"/>
          </a:xfrm>
          <a:prstGeom prst="rect">
            <a:avLst/>
          </a:prstGeom>
          <a:solidFill>
            <a:schemeClr val="bg1">
              <a:lumMod val="85000"/>
            </a:schemeClr>
          </a:solidFill>
          <a:ln w="6350">
            <a:solidFill>
              <a:schemeClr val="bg1">
                <a:lumMod val="50000"/>
              </a:schemeClr>
            </a:solidFill>
          </a:ln>
        </p:spPr>
        <p:txBody>
          <a:bodyPr anchor="ctr"/>
          <a:lstStyle/>
          <a:p>
            <a:pPr algn="ctr">
              <a:defRPr/>
            </a:pPr>
            <a:r>
              <a:rPr lang="tr-TR" altLang="tr-TR" sz="1050" dirty="0">
                <a:solidFill>
                  <a:schemeClr val="bg1"/>
                </a:solidFill>
                <a:latin typeface="+mn-lt"/>
                <a:cs typeface="Times New Roman" pitchFamily="18" charset="0"/>
              </a:rPr>
              <a:t>PROGRAM ÇIKTILARI</a:t>
            </a:r>
          </a:p>
        </p:txBody>
      </p:sp>
      <p:sp>
        <p:nvSpPr>
          <p:cNvPr id="30" name="Metin kutusu 29"/>
          <p:cNvSpPr txBox="1"/>
          <p:nvPr/>
        </p:nvSpPr>
        <p:spPr>
          <a:xfrm>
            <a:off x="470263" y="6374674"/>
            <a:ext cx="5682343" cy="276999"/>
          </a:xfrm>
          <a:prstGeom prst="rect">
            <a:avLst/>
          </a:prstGeom>
          <a:noFill/>
        </p:spPr>
        <p:txBody>
          <a:bodyPr wrap="square" rtlCol="0">
            <a:spAutoFit/>
          </a:bodyPr>
          <a:lstStyle/>
          <a:p>
            <a:r>
              <a:rPr lang="tr-TR" sz="1200" i="1" dirty="0" smtClean="0"/>
              <a:t>Ege Üniversitesi web sayfasından  örnek alınmıştır.</a:t>
            </a:r>
            <a:endParaRPr lang="tr-TR" sz="1200" i="1" dirty="0"/>
          </a:p>
        </p:txBody>
      </p:sp>
    </p:spTree>
    <p:extLst>
      <p:ext uri="{BB962C8B-B14F-4D97-AF65-F5344CB8AC3E}">
        <p14:creationId xmlns:p14="http://schemas.microsoft.com/office/powerpoint/2010/main" val="3428171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a:extLst>
              <a:ext uri="{FF2B5EF4-FFF2-40B4-BE49-F238E27FC236}">
                <a16:creationId xmlns:a16="http://schemas.microsoft.com/office/drawing/2014/main" id="{B4EDDF0D-9B4F-EA40-B1A3-DF0D0AB305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288"/>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Hexagon 4">
            <a:extLst>
              <a:ext uri="{FF2B5EF4-FFF2-40B4-BE49-F238E27FC236}">
                <a16:creationId xmlns:a16="http://schemas.microsoft.com/office/drawing/2014/main" id="{1865BF00-176B-8B42-AE23-45E41F222388}"/>
              </a:ext>
            </a:extLst>
          </p:cNvPr>
          <p:cNvSpPr/>
          <p:nvPr/>
        </p:nvSpPr>
        <p:spPr>
          <a:xfrm>
            <a:off x="3686175" y="1922463"/>
            <a:ext cx="1371600" cy="1008062"/>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600" b="1" dirty="0"/>
              <a:t>PLANLA</a:t>
            </a:r>
          </a:p>
        </p:txBody>
      </p:sp>
      <p:sp>
        <p:nvSpPr>
          <p:cNvPr id="18" name="Hexagon 17">
            <a:extLst>
              <a:ext uri="{FF2B5EF4-FFF2-40B4-BE49-F238E27FC236}">
                <a16:creationId xmlns:a16="http://schemas.microsoft.com/office/drawing/2014/main" id="{FF1CE36D-9B21-2446-8C20-DD5C9D8BFE1E}"/>
              </a:ext>
            </a:extLst>
          </p:cNvPr>
          <p:cNvSpPr/>
          <p:nvPr/>
        </p:nvSpPr>
        <p:spPr>
          <a:xfrm>
            <a:off x="4964113" y="2808288"/>
            <a:ext cx="1465262" cy="1036637"/>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600" b="1" dirty="0"/>
              <a:t>UYGULA</a:t>
            </a:r>
          </a:p>
        </p:txBody>
      </p:sp>
      <p:sp>
        <p:nvSpPr>
          <p:cNvPr id="19" name="Hexagon 18">
            <a:extLst>
              <a:ext uri="{FF2B5EF4-FFF2-40B4-BE49-F238E27FC236}">
                <a16:creationId xmlns:a16="http://schemas.microsoft.com/office/drawing/2014/main" id="{C85D5D95-72DA-4248-9887-7DF11B017556}"/>
              </a:ext>
            </a:extLst>
          </p:cNvPr>
          <p:cNvSpPr/>
          <p:nvPr/>
        </p:nvSpPr>
        <p:spPr>
          <a:xfrm>
            <a:off x="3500438" y="3609975"/>
            <a:ext cx="1622425" cy="1095375"/>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600" b="1" dirty="0"/>
              <a:t>KONTROL ET</a:t>
            </a:r>
          </a:p>
        </p:txBody>
      </p:sp>
      <p:sp>
        <p:nvSpPr>
          <p:cNvPr id="20" name="Hexagon 19">
            <a:extLst>
              <a:ext uri="{FF2B5EF4-FFF2-40B4-BE49-F238E27FC236}">
                <a16:creationId xmlns:a16="http://schemas.microsoft.com/office/drawing/2014/main" id="{87CDBB9E-9D43-F542-BAE3-9A7A06406664}"/>
              </a:ext>
            </a:extLst>
          </p:cNvPr>
          <p:cNvSpPr/>
          <p:nvPr/>
        </p:nvSpPr>
        <p:spPr>
          <a:xfrm>
            <a:off x="2287588" y="2795153"/>
            <a:ext cx="1371600" cy="100965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600" b="1" dirty="0">
                <a:solidFill>
                  <a:schemeClr val="bg1"/>
                </a:solidFill>
              </a:rPr>
              <a:t>ÖNLEM AL</a:t>
            </a:r>
          </a:p>
        </p:txBody>
      </p:sp>
      <p:sp>
        <p:nvSpPr>
          <p:cNvPr id="9" name="Curved Down Arrow 8">
            <a:extLst>
              <a:ext uri="{FF2B5EF4-FFF2-40B4-BE49-F238E27FC236}">
                <a16:creationId xmlns:a16="http://schemas.microsoft.com/office/drawing/2014/main" id="{06708D98-9A6C-4A45-BDEF-A95E7F2CA9E8}"/>
              </a:ext>
            </a:extLst>
          </p:cNvPr>
          <p:cNvSpPr/>
          <p:nvPr/>
        </p:nvSpPr>
        <p:spPr>
          <a:xfrm rot="2360396">
            <a:off x="4983163" y="2114550"/>
            <a:ext cx="1114425" cy="48101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2" name="Curved Down Arrow 21">
            <a:extLst>
              <a:ext uri="{FF2B5EF4-FFF2-40B4-BE49-F238E27FC236}">
                <a16:creationId xmlns:a16="http://schemas.microsoft.com/office/drawing/2014/main" id="{A58F0793-B251-E54C-9866-9B093CA4F46E}"/>
              </a:ext>
            </a:extLst>
          </p:cNvPr>
          <p:cNvSpPr/>
          <p:nvPr/>
        </p:nvSpPr>
        <p:spPr>
          <a:xfrm rot="8456817">
            <a:off x="4919663" y="4103688"/>
            <a:ext cx="1112837" cy="4794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7" name="Curved Down Arrow 26">
            <a:extLst>
              <a:ext uri="{FF2B5EF4-FFF2-40B4-BE49-F238E27FC236}">
                <a16:creationId xmlns:a16="http://schemas.microsoft.com/office/drawing/2014/main" id="{B758D8F7-DFB5-364A-896F-F81DEE977071}"/>
              </a:ext>
            </a:extLst>
          </p:cNvPr>
          <p:cNvSpPr/>
          <p:nvPr/>
        </p:nvSpPr>
        <p:spPr>
          <a:xfrm rot="13059305">
            <a:off x="2570163" y="4064000"/>
            <a:ext cx="1112837" cy="4794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9" name="Curved Down Arrow 28">
            <a:extLst>
              <a:ext uri="{FF2B5EF4-FFF2-40B4-BE49-F238E27FC236}">
                <a16:creationId xmlns:a16="http://schemas.microsoft.com/office/drawing/2014/main" id="{B4A7B866-31CF-8A44-8FA5-6EA22F129F71}"/>
              </a:ext>
            </a:extLst>
          </p:cNvPr>
          <p:cNvSpPr/>
          <p:nvPr/>
        </p:nvSpPr>
        <p:spPr>
          <a:xfrm rot="19387408">
            <a:off x="2728913" y="2060575"/>
            <a:ext cx="1112837" cy="4794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30" name="Metin Kutusu 1">
            <a:extLst>
              <a:ext uri="{FF2B5EF4-FFF2-40B4-BE49-F238E27FC236}">
                <a16:creationId xmlns:a16="http://schemas.microsoft.com/office/drawing/2014/main" id="{10BB13F9-C6BE-FB42-8D6B-1DC36A89F9EB}"/>
              </a:ext>
            </a:extLst>
          </p:cNvPr>
          <p:cNvSpPr txBox="1"/>
          <p:nvPr/>
        </p:nvSpPr>
        <p:spPr>
          <a:xfrm>
            <a:off x="8799513" y="1717675"/>
            <a:ext cx="3182937" cy="412750"/>
          </a:xfrm>
          <a:prstGeom prst="rect">
            <a:avLst/>
          </a:prstGeom>
          <a:solidFill>
            <a:schemeClr val="bg1">
              <a:lumMod val="85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dirty="0" smtClean="0">
                <a:solidFill>
                  <a:schemeClr val="bg1"/>
                </a:solidFill>
                <a:cs typeface="Times New Roman" pitchFamily="18" charset="0"/>
              </a:rPr>
              <a:t>BAU </a:t>
            </a:r>
            <a:r>
              <a:rPr lang="tr-TR" altLang="tr-TR" sz="1000" dirty="0">
                <a:solidFill>
                  <a:schemeClr val="bg1"/>
                </a:solidFill>
                <a:cs typeface="Times New Roman" pitchFamily="18" charset="0"/>
              </a:rPr>
              <a:t>STRATEJİK PLANI</a:t>
            </a:r>
          </a:p>
        </p:txBody>
      </p:sp>
      <p:sp>
        <p:nvSpPr>
          <p:cNvPr id="31" name="Metin Kutusu 2">
            <a:extLst>
              <a:ext uri="{FF2B5EF4-FFF2-40B4-BE49-F238E27FC236}">
                <a16:creationId xmlns:a16="http://schemas.microsoft.com/office/drawing/2014/main" id="{188725FF-E5DF-5C4A-981F-F7867E3AF5BA}"/>
              </a:ext>
            </a:extLst>
          </p:cNvPr>
          <p:cNvSpPr txBox="1"/>
          <p:nvPr/>
        </p:nvSpPr>
        <p:spPr>
          <a:xfrm>
            <a:off x="8799513" y="2212975"/>
            <a:ext cx="3182937" cy="411163"/>
          </a:xfrm>
          <a:prstGeom prst="rect">
            <a:avLst/>
          </a:prstGeom>
          <a:solidFill>
            <a:schemeClr val="bg1">
              <a:lumMod val="85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dirty="0" smtClean="0">
                <a:solidFill>
                  <a:schemeClr val="bg1"/>
                </a:solidFill>
                <a:cs typeface="Times New Roman" pitchFamily="18" charset="0"/>
              </a:rPr>
              <a:t>BAU</a:t>
            </a:r>
            <a:endParaRPr lang="tr-TR" altLang="tr-TR" sz="1000" dirty="0">
              <a:solidFill>
                <a:schemeClr val="bg1"/>
              </a:solidFill>
              <a:cs typeface="Times New Roman" pitchFamily="18" charset="0"/>
            </a:endParaRPr>
          </a:p>
          <a:p>
            <a:pPr algn="ctr">
              <a:defRPr/>
            </a:pPr>
            <a:r>
              <a:rPr lang="tr-TR" altLang="tr-TR" sz="1000" dirty="0">
                <a:solidFill>
                  <a:schemeClr val="bg1"/>
                </a:solidFill>
                <a:cs typeface="Times New Roman" pitchFamily="18" charset="0"/>
              </a:rPr>
              <a:t>EĞİTİM ÖĞRETİM POLİTİKA VE STRATEJİLERİ</a:t>
            </a:r>
          </a:p>
        </p:txBody>
      </p:sp>
      <p:sp>
        <p:nvSpPr>
          <p:cNvPr id="32" name="Metin Kutusu 5">
            <a:extLst>
              <a:ext uri="{FF2B5EF4-FFF2-40B4-BE49-F238E27FC236}">
                <a16:creationId xmlns:a16="http://schemas.microsoft.com/office/drawing/2014/main" id="{F4403768-59FB-D44D-8543-ED5F3726296A}"/>
              </a:ext>
            </a:extLst>
          </p:cNvPr>
          <p:cNvSpPr txBox="1"/>
          <p:nvPr/>
        </p:nvSpPr>
        <p:spPr>
          <a:xfrm>
            <a:off x="8786813" y="2687638"/>
            <a:ext cx="3246437" cy="412750"/>
          </a:xfrm>
          <a:prstGeom prst="rect">
            <a:avLst/>
          </a:prstGeom>
          <a:solidFill>
            <a:schemeClr val="bg1">
              <a:lumMod val="85000"/>
            </a:schemeClr>
          </a:solidFill>
          <a:ln w="6350">
            <a:solidFill>
              <a:schemeClr val="bg1">
                <a:lumMod val="50000"/>
              </a:schemeClr>
            </a:solidFill>
          </a:ln>
        </p:spPr>
        <p:txBody>
          <a:bodyPr anchor="ctr"/>
          <a:lstStyle/>
          <a:p>
            <a:pPr algn="ctr">
              <a:spcAft>
                <a:spcPts val="0"/>
              </a:spcAft>
              <a:defRPr/>
            </a:pPr>
            <a:r>
              <a:rPr lang="tr-TR" sz="1050" dirty="0">
                <a:solidFill>
                  <a:schemeClr val="bg1"/>
                </a:solidFill>
                <a:ea typeface="Times New Roman" panose="02020603050405020304" pitchFamily="18" charset="0"/>
              </a:rPr>
              <a:t>PROGRAM KAZANIMLARI</a:t>
            </a:r>
            <a:endParaRPr lang="tr-TR" sz="1200" dirty="0">
              <a:solidFill>
                <a:schemeClr val="bg1"/>
              </a:solidFill>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8A8268DE-50B7-0642-9E9A-0B244F9659FA}"/>
              </a:ext>
            </a:extLst>
          </p:cNvPr>
          <p:cNvSpPr txBox="1"/>
          <p:nvPr/>
        </p:nvSpPr>
        <p:spPr>
          <a:xfrm>
            <a:off x="6665913" y="1951038"/>
            <a:ext cx="1381125" cy="922337"/>
          </a:xfrm>
          <a:prstGeom prst="rect">
            <a:avLst/>
          </a:prstGeom>
          <a:solidFill>
            <a:schemeClr val="bg1">
              <a:lumMod val="85000"/>
            </a:schemeClr>
          </a:solidFill>
        </p:spPr>
        <p:txBody>
          <a:bodyPr>
            <a:spAutoFit/>
          </a:bodyPr>
          <a:lstStyle/>
          <a:p>
            <a:pPr>
              <a:defRPr/>
            </a:pPr>
            <a:r>
              <a:rPr lang="tr-TR" dirty="0">
                <a:solidFill>
                  <a:schemeClr val="bg1"/>
                </a:solidFill>
              </a:rPr>
              <a:t>EĞİTİM PROGRAM TASARIMI</a:t>
            </a:r>
          </a:p>
        </p:txBody>
      </p:sp>
      <p:sp>
        <p:nvSpPr>
          <p:cNvPr id="14" name="Left Arrow 13">
            <a:extLst>
              <a:ext uri="{FF2B5EF4-FFF2-40B4-BE49-F238E27FC236}">
                <a16:creationId xmlns:a16="http://schemas.microsoft.com/office/drawing/2014/main" id="{0C6BCC6F-49F8-C245-983D-A0DC3E6FF21E}"/>
              </a:ext>
            </a:extLst>
          </p:cNvPr>
          <p:cNvSpPr/>
          <p:nvPr/>
        </p:nvSpPr>
        <p:spPr>
          <a:xfrm>
            <a:off x="8074025" y="2300288"/>
            <a:ext cx="608013" cy="269875"/>
          </a:xfrm>
          <a:prstGeom prst="lef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3" name="Left Arrow 32">
            <a:extLst>
              <a:ext uri="{FF2B5EF4-FFF2-40B4-BE49-F238E27FC236}">
                <a16:creationId xmlns:a16="http://schemas.microsoft.com/office/drawing/2014/main" id="{8FF88A25-F155-2843-8C96-B303DB6DA2C7}"/>
              </a:ext>
            </a:extLst>
          </p:cNvPr>
          <p:cNvSpPr/>
          <p:nvPr/>
        </p:nvSpPr>
        <p:spPr>
          <a:xfrm>
            <a:off x="5122863" y="2247900"/>
            <a:ext cx="1503362" cy="268288"/>
          </a:xfrm>
          <a:prstGeom prst="leftArrow">
            <a:avLst/>
          </a:prstGeom>
          <a:solidFill>
            <a:schemeClr val="bg1">
              <a:lumMod val="85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5" name="Metin Kutusu 7">
            <a:extLst>
              <a:ext uri="{FF2B5EF4-FFF2-40B4-BE49-F238E27FC236}">
                <a16:creationId xmlns:a16="http://schemas.microsoft.com/office/drawing/2014/main" id="{BF2C59B5-623B-0948-B47E-F41C27A3C93D}"/>
              </a:ext>
            </a:extLst>
          </p:cNvPr>
          <p:cNvSpPr txBox="1"/>
          <p:nvPr/>
        </p:nvSpPr>
        <p:spPr>
          <a:xfrm>
            <a:off x="8786813" y="3201988"/>
            <a:ext cx="3233737" cy="411162"/>
          </a:xfrm>
          <a:prstGeom prst="rect">
            <a:avLst/>
          </a:prstGeom>
          <a:solidFill>
            <a:schemeClr val="bg1">
              <a:lumMod val="85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b="1">
                <a:solidFill>
                  <a:schemeClr val="bg1"/>
                </a:solidFill>
                <a:cs typeface="Times New Roman" pitchFamily="18" charset="0"/>
              </a:rPr>
              <a:t>EĞİTİM VE ÖĞRETİM PROGRAMLARININ UYGULANMASI</a:t>
            </a:r>
            <a:endParaRPr lang="tr-TR" altLang="tr-TR" sz="1200">
              <a:solidFill>
                <a:schemeClr val="bg1"/>
              </a:solidFill>
              <a:latin typeface="Times New Roman" pitchFamily="18" charset="0"/>
              <a:cs typeface="Times New Roman" pitchFamily="18" charset="0"/>
            </a:endParaRPr>
          </a:p>
        </p:txBody>
      </p:sp>
      <p:sp>
        <p:nvSpPr>
          <p:cNvPr id="28" name="Left Arrow 27">
            <a:extLst>
              <a:ext uri="{FF2B5EF4-FFF2-40B4-BE49-F238E27FC236}">
                <a16:creationId xmlns:a16="http://schemas.microsoft.com/office/drawing/2014/main" id="{9746C008-E77C-3648-8A42-B4651D96EF61}"/>
              </a:ext>
            </a:extLst>
          </p:cNvPr>
          <p:cNvSpPr/>
          <p:nvPr/>
        </p:nvSpPr>
        <p:spPr>
          <a:xfrm>
            <a:off x="6429375" y="3259138"/>
            <a:ext cx="2276475" cy="269875"/>
          </a:xfrm>
          <a:prstGeom prst="leftArrow">
            <a:avLst/>
          </a:prstGeom>
          <a:solidFill>
            <a:schemeClr val="bg2">
              <a:lumMod val="9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6" name="Metin Kutusu 8">
            <a:extLst>
              <a:ext uri="{FF2B5EF4-FFF2-40B4-BE49-F238E27FC236}">
                <a16:creationId xmlns:a16="http://schemas.microsoft.com/office/drawing/2014/main" id="{4BD725AF-0B3D-9347-B58D-AE9955965328}"/>
              </a:ext>
            </a:extLst>
          </p:cNvPr>
          <p:cNvSpPr txBox="1"/>
          <p:nvPr/>
        </p:nvSpPr>
        <p:spPr>
          <a:xfrm>
            <a:off x="6948488" y="3836988"/>
            <a:ext cx="4164012" cy="355600"/>
          </a:xfrm>
          <a:prstGeom prst="rect">
            <a:avLst/>
          </a:prstGeom>
          <a:solidFill>
            <a:schemeClr val="bg2">
              <a:lumMod val="90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a:solidFill>
                  <a:schemeClr val="bg1"/>
                </a:solidFill>
                <a:cs typeface="Times New Roman" pitchFamily="18" charset="0"/>
              </a:rPr>
              <a:t>PROGRAM VE DERS KAZANIMLARININ İZLENMESİ</a:t>
            </a:r>
          </a:p>
        </p:txBody>
      </p:sp>
      <p:sp>
        <p:nvSpPr>
          <p:cNvPr id="34" name="Metin Kutusu 9">
            <a:extLst>
              <a:ext uri="{FF2B5EF4-FFF2-40B4-BE49-F238E27FC236}">
                <a16:creationId xmlns:a16="http://schemas.microsoft.com/office/drawing/2014/main" id="{9B35056C-F6BE-BB46-9B12-98A4E4C5DDA0}"/>
              </a:ext>
            </a:extLst>
          </p:cNvPr>
          <p:cNvSpPr txBox="1"/>
          <p:nvPr/>
        </p:nvSpPr>
        <p:spPr>
          <a:xfrm>
            <a:off x="6948488" y="4249738"/>
            <a:ext cx="4164012" cy="412750"/>
          </a:xfrm>
          <a:prstGeom prst="rect">
            <a:avLst/>
          </a:prstGeom>
          <a:solidFill>
            <a:schemeClr val="bg2">
              <a:lumMod val="90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a:solidFill>
                  <a:schemeClr val="bg1"/>
                </a:solidFill>
                <a:cs typeface="Times New Roman" pitchFamily="18" charset="0"/>
              </a:rPr>
              <a:t>PROGRAMLARA İLİŞKİN DEĞERLENDİRME RAPORU HAZIRLANMASI</a:t>
            </a:r>
          </a:p>
        </p:txBody>
      </p:sp>
      <p:sp>
        <p:nvSpPr>
          <p:cNvPr id="35" name="Metin Kutusu 18">
            <a:extLst>
              <a:ext uri="{FF2B5EF4-FFF2-40B4-BE49-F238E27FC236}">
                <a16:creationId xmlns:a16="http://schemas.microsoft.com/office/drawing/2014/main" id="{0EED36F1-8F29-9440-A301-D909135F0F83}"/>
              </a:ext>
            </a:extLst>
          </p:cNvPr>
          <p:cNvSpPr txBox="1"/>
          <p:nvPr/>
        </p:nvSpPr>
        <p:spPr>
          <a:xfrm>
            <a:off x="6948488" y="4710113"/>
            <a:ext cx="4164012" cy="349250"/>
          </a:xfrm>
          <a:prstGeom prst="rect">
            <a:avLst/>
          </a:prstGeom>
          <a:solidFill>
            <a:schemeClr val="bg2">
              <a:lumMod val="90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dirty="0" smtClean="0">
                <a:solidFill>
                  <a:schemeClr val="bg1"/>
                </a:solidFill>
                <a:cs typeface="Times New Roman" pitchFamily="18" charset="0"/>
              </a:rPr>
              <a:t>BAU KURUL </a:t>
            </a:r>
            <a:r>
              <a:rPr lang="tr-TR" altLang="tr-TR" sz="1000" dirty="0">
                <a:solidFill>
                  <a:schemeClr val="bg1"/>
                </a:solidFill>
                <a:cs typeface="Times New Roman" pitchFamily="18" charset="0"/>
              </a:rPr>
              <a:t>VE KOMİSYONLARINDA  DEĞERLENDİRME</a:t>
            </a:r>
            <a:endParaRPr lang="tr-TR" altLang="tr-TR" sz="1200" dirty="0">
              <a:solidFill>
                <a:schemeClr val="bg1"/>
              </a:solidFill>
              <a:latin typeface="Times New Roman" pitchFamily="18" charset="0"/>
              <a:cs typeface="Times New Roman" pitchFamily="18" charset="0"/>
            </a:endParaRPr>
          </a:p>
        </p:txBody>
      </p:sp>
      <p:sp>
        <p:nvSpPr>
          <p:cNvPr id="36" name="Left Arrow 35">
            <a:extLst>
              <a:ext uri="{FF2B5EF4-FFF2-40B4-BE49-F238E27FC236}">
                <a16:creationId xmlns:a16="http://schemas.microsoft.com/office/drawing/2014/main" id="{46AAE9EE-8E07-9A4E-A633-5F2D66EC89A6}"/>
              </a:ext>
            </a:extLst>
          </p:cNvPr>
          <p:cNvSpPr/>
          <p:nvPr/>
        </p:nvSpPr>
        <p:spPr>
          <a:xfrm>
            <a:off x="5084763" y="4157663"/>
            <a:ext cx="1771650" cy="234950"/>
          </a:xfrm>
          <a:prstGeom prst="lef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7" name="Metin Kutusu 12">
            <a:extLst>
              <a:ext uri="{FF2B5EF4-FFF2-40B4-BE49-F238E27FC236}">
                <a16:creationId xmlns:a16="http://schemas.microsoft.com/office/drawing/2014/main" id="{4E1885F6-D154-954F-B8D0-884A19E8B916}"/>
              </a:ext>
            </a:extLst>
          </p:cNvPr>
          <p:cNvSpPr txBox="1"/>
          <p:nvPr/>
        </p:nvSpPr>
        <p:spPr>
          <a:xfrm>
            <a:off x="303213" y="2970213"/>
            <a:ext cx="1589087" cy="593725"/>
          </a:xfrm>
          <a:prstGeom prst="rect">
            <a:avLst/>
          </a:prstGeom>
          <a:solidFill>
            <a:schemeClr val="accent2">
              <a:lumMod val="75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400" b="1">
                <a:solidFill>
                  <a:srgbClr val="FFFFFF"/>
                </a:solidFill>
                <a:cs typeface="Times New Roman" pitchFamily="18" charset="0"/>
              </a:rPr>
              <a:t>İYİLEŞTİRME PLANLARI</a:t>
            </a:r>
            <a:endParaRPr lang="tr-TR" altLang="tr-TR" sz="1200">
              <a:latin typeface="Times New Roman" pitchFamily="18" charset="0"/>
              <a:cs typeface="Times New Roman" pitchFamily="18" charset="0"/>
            </a:endParaRPr>
          </a:p>
        </p:txBody>
      </p:sp>
      <p:sp>
        <p:nvSpPr>
          <p:cNvPr id="38" name="Left Arrow 37">
            <a:extLst>
              <a:ext uri="{FF2B5EF4-FFF2-40B4-BE49-F238E27FC236}">
                <a16:creationId xmlns:a16="http://schemas.microsoft.com/office/drawing/2014/main" id="{787902BC-4CCB-9840-BB71-19C4053D2C33}"/>
              </a:ext>
            </a:extLst>
          </p:cNvPr>
          <p:cNvSpPr/>
          <p:nvPr/>
        </p:nvSpPr>
        <p:spPr>
          <a:xfrm rot="10800000">
            <a:off x="1895475" y="3140075"/>
            <a:ext cx="458788" cy="34448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53275" name="TextBox 5">
            <a:extLst>
              <a:ext uri="{FF2B5EF4-FFF2-40B4-BE49-F238E27FC236}">
                <a16:creationId xmlns:a16="http://schemas.microsoft.com/office/drawing/2014/main" id="{690B8469-C55B-0445-980A-A461EA11B472}"/>
              </a:ext>
            </a:extLst>
          </p:cNvPr>
          <p:cNvSpPr txBox="1">
            <a:spLocks noChangeArrowheads="1"/>
          </p:cNvSpPr>
          <p:nvPr/>
        </p:nvSpPr>
        <p:spPr bwMode="auto">
          <a:xfrm>
            <a:off x="303213" y="242888"/>
            <a:ext cx="106330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tr-TR" altLang="tr-TR" sz="3200" b="1" dirty="0">
                <a:solidFill>
                  <a:srgbClr val="00B0F0"/>
                </a:solidFill>
              </a:rPr>
              <a:t>PUKÖ Çevrimi</a:t>
            </a:r>
          </a:p>
          <a:p>
            <a:pPr eaLnBrk="1" hangingPunct="1">
              <a:lnSpc>
                <a:spcPct val="100000"/>
              </a:lnSpc>
              <a:spcBef>
                <a:spcPct val="0"/>
              </a:spcBef>
              <a:buFont typeface="Arial" panose="020B0604020202020204" pitchFamily="34" charset="0"/>
              <a:buNone/>
            </a:pPr>
            <a:r>
              <a:rPr lang="tr-TR" altLang="tr-TR" sz="2400" b="1" dirty="0">
                <a:solidFill>
                  <a:srgbClr val="00B0F0"/>
                </a:solidFill>
              </a:rPr>
              <a:t>(Alt Ölçüt: Eğitim  Programı Tasarımı)</a:t>
            </a:r>
            <a:endParaRPr lang="en-US" altLang="tr-TR" sz="2400" b="1" dirty="0">
              <a:solidFill>
                <a:srgbClr val="00B0F0"/>
              </a:solidFill>
            </a:endParaRPr>
          </a:p>
        </p:txBody>
      </p:sp>
      <p:sp>
        <p:nvSpPr>
          <p:cNvPr id="39" name="Metin kutusu 38"/>
          <p:cNvSpPr txBox="1"/>
          <p:nvPr/>
        </p:nvSpPr>
        <p:spPr>
          <a:xfrm>
            <a:off x="470263" y="6374674"/>
            <a:ext cx="5682343" cy="276999"/>
          </a:xfrm>
          <a:prstGeom prst="rect">
            <a:avLst/>
          </a:prstGeom>
          <a:noFill/>
        </p:spPr>
        <p:txBody>
          <a:bodyPr wrap="square" rtlCol="0">
            <a:spAutoFit/>
          </a:bodyPr>
          <a:lstStyle/>
          <a:p>
            <a:r>
              <a:rPr lang="tr-TR" sz="1200" i="1" dirty="0" smtClean="0"/>
              <a:t>Ege Üniversitesi web sayfasından  örnek alınmıştır.</a:t>
            </a:r>
            <a:endParaRPr lang="tr-TR" sz="1200" i="1" dirty="0"/>
          </a:p>
        </p:txBody>
      </p:sp>
    </p:spTree>
    <p:extLst>
      <p:ext uri="{BB962C8B-B14F-4D97-AF65-F5344CB8AC3E}">
        <p14:creationId xmlns:p14="http://schemas.microsoft.com/office/powerpoint/2010/main" val="61732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a:extLst>
              <a:ext uri="{FF2B5EF4-FFF2-40B4-BE49-F238E27FC236}">
                <a16:creationId xmlns:a16="http://schemas.microsoft.com/office/drawing/2014/main" id="{EF33AA4E-55C8-1F48-9452-81A52374DC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288"/>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Hexagon 4">
            <a:extLst>
              <a:ext uri="{FF2B5EF4-FFF2-40B4-BE49-F238E27FC236}">
                <a16:creationId xmlns:a16="http://schemas.microsoft.com/office/drawing/2014/main" id="{5D5BF76E-C0E2-E04C-B759-8EDE2382208D}"/>
              </a:ext>
            </a:extLst>
          </p:cNvPr>
          <p:cNvSpPr/>
          <p:nvPr/>
        </p:nvSpPr>
        <p:spPr>
          <a:xfrm>
            <a:off x="3565525" y="2909888"/>
            <a:ext cx="1371600" cy="1008062"/>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600" b="1" dirty="0"/>
              <a:t>PLANLA</a:t>
            </a:r>
          </a:p>
        </p:txBody>
      </p:sp>
      <p:sp>
        <p:nvSpPr>
          <p:cNvPr id="18" name="Hexagon 17">
            <a:extLst>
              <a:ext uri="{FF2B5EF4-FFF2-40B4-BE49-F238E27FC236}">
                <a16:creationId xmlns:a16="http://schemas.microsoft.com/office/drawing/2014/main" id="{C092FFEA-652A-5A41-99B5-CE0A1156D189}"/>
              </a:ext>
            </a:extLst>
          </p:cNvPr>
          <p:cNvSpPr/>
          <p:nvPr/>
        </p:nvSpPr>
        <p:spPr>
          <a:xfrm>
            <a:off x="4843463" y="3795713"/>
            <a:ext cx="1465262" cy="1009650"/>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600" b="1" dirty="0"/>
              <a:t>UYGULA</a:t>
            </a:r>
          </a:p>
        </p:txBody>
      </p:sp>
      <p:sp>
        <p:nvSpPr>
          <p:cNvPr id="19" name="Hexagon 18">
            <a:extLst>
              <a:ext uri="{FF2B5EF4-FFF2-40B4-BE49-F238E27FC236}">
                <a16:creationId xmlns:a16="http://schemas.microsoft.com/office/drawing/2014/main" id="{94749C5E-D407-C246-A4C7-6F22CDF336B0}"/>
              </a:ext>
            </a:extLst>
          </p:cNvPr>
          <p:cNvSpPr/>
          <p:nvPr/>
        </p:nvSpPr>
        <p:spPr>
          <a:xfrm>
            <a:off x="3290888" y="4597400"/>
            <a:ext cx="1673225" cy="1095375"/>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600" b="1" dirty="0"/>
              <a:t>KONTROL ET</a:t>
            </a:r>
          </a:p>
        </p:txBody>
      </p:sp>
      <p:sp>
        <p:nvSpPr>
          <p:cNvPr id="20" name="Hexagon 19">
            <a:extLst>
              <a:ext uri="{FF2B5EF4-FFF2-40B4-BE49-F238E27FC236}">
                <a16:creationId xmlns:a16="http://schemas.microsoft.com/office/drawing/2014/main" id="{0C8379C8-CE7B-A845-8058-99C253CCF065}"/>
              </a:ext>
            </a:extLst>
          </p:cNvPr>
          <p:cNvSpPr/>
          <p:nvPr/>
        </p:nvSpPr>
        <p:spPr>
          <a:xfrm>
            <a:off x="2220913" y="3795713"/>
            <a:ext cx="1371600" cy="1009650"/>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t>Ö</a:t>
            </a:r>
            <a:r>
              <a:rPr lang="tr-TR" b="1" dirty="0"/>
              <a:t>NLEM AL</a:t>
            </a:r>
          </a:p>
        </p:txBody>
      </p:sp>
      <p:sp>
        <p:nvSpPr>
          <p:cNvPr id="9" name="Curved Down Arrow 8">
            <a:extLst>
              <a:ext uri="{FF2B5EF4-FFF2-40B4-BE49-F238E27FC236}">
                <a16:creationId xmlns:a16="http://schemas.microsoft.com/office/drawing/2014/main" id="{3FD327B5-5472-8E48-AC1F-E1DFD4F88D4E}"/>
              </a:ext>
            </a:extLst>
          </p:cNvPr>
          <p:cNvSpPr/>
          <p:nvPr/>
        </p:nvSpPr>
        <p:spPr>
          <a:xfrm rot="2360396">
            <a:off x="4862513" y="3101975"/>
            <a:ext cx="1114425" cy="48101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2" name="Curved Down Arrow 21">
            <a:extLst>
              <a:ext uri="{FF2B5EF4-FFF2-40B4-BE49-F238E27FC236}">
                <a16:creationId xmlns:a16="http://schemas.microsoft.com/office/drawing/2014/main" id="{FCAF879F-6EE4-1B4E-BE31-9E8035004167}"/>
              </a:ext>
            </a:extLst>
          </p:cNvPr>
          <p:cNvSpPr/>
          <p:nvPr/>
        </p:nvSpPr>
        <p:spPr>
          <a:xfrm rot="8456817">
            <a:off x="4799013" y="5091113"/>
            <a:ext cx="1112837" cy="4794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7" name="Curved Down Arrow 26">
            <a:extLst>
              <a:ext uri="{FF2B5EF4-FFF2-40B4-BE49-F238E27FC236}">
                <a16:creationId xmlns:a16="http://schemas.microsoft.com/office/drawing/2014/main" id="{60617C38-1FCA-4548-84A3-92B2A5B3F66F}"/>
              </a:ext>
            </a:extLst>
          </p:cNvPr>
          <p:cNvSpPr/>
          <p:nvPr/>
        </p:nvSpPr>
        <p:spPr>
          <a:xfrm rot="13059305">
            <a:off x="2449513" y="5051425"/>
            <a:ext cx="1112837" cy="4794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9" name="Curved Down Arrow 28">
            <a:extLst>
              <a:ext uri="{FF2B5EF4-FFF2-40B4-BE49-F238E27FC236}">
                <a16:creationId xmlns:a16="http://schemas.microsoft.com/office/drawing/2014/main" id="{F47AB275-6FDA-7F4D-9442-0CCC4E518941}"/>
              </a:ext>
            </a:extLst>
          </p:cNvPr>
          <p:cNvSpPr/>
          <p:nvPr/>
        </p:nvSpPr>
        <p:spPr>
          <a:xfrm rot="19387408">
            <a:off x="2608263" y="3048000"/>
            <a:ext cx="1112837" cy="4794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30" name="Metin Kutusu 1">
            <a:extLst>
              <a:ext uri="{FF2B5EF4-FFF2-40B4-BE49-F238E27FC236}">
                <a16:creationId xmlns:a16="http://schemas.microsoft.com/office/drawing/2014/main" id="{3E9C7C1B-3B7D-074E-A646-B5623AED47FC}"/>
              </a:ext>
            </a:extLst>
          </p:cNvPr>
          <p:cNvSpPr txBox="1"/>
          <p:nvPr/>
        </p:nvSpPr>
        <p:spPr>
          <a:xfrm>
            <a:off x="8678863" y="2705100"/>
            <a:ext cx="3221037" cy="412750"/>
          </a:xfrm>
          <a:prstGeom prst="rect">
            <a:avLst/>
          </a:prstGeom>
          <a:solidFill>
            <a:schemeClr val="bg1">
              <a:lumMod val="85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dirty="0" smtClean="0">
                <a:solidFill>
                  <a:schemeClr val="bg1"/>
                </a:solidFill>
                <a:cs typeface="Times New Roman" pitchFamily="18" charset="0"/>
              </a:rPr>
              <a:t>BAU STRATEJİK </a:t>
            </a:r>
            <a:r>
              <a:rPr lang="tr-TR" altLang="tr-TR" sz="1000" dirty="0">
                <a:solidFill>
                  <a:schemeClr val="bg1"/>
                </a:solidFill>
                <a:cs typeface="Times New Roman" pitchFamily="18" charset="0"/>
              </a:rPr>
              <a:t>PLANI</a:t>
            </a:r>
          </a:p>
        </p:txBody>
      </p:sp>
      <p:sp>
        <p:nvSpPr>
          <p:cNvPr id="31" name="Metin Kutusu 2">
            <a:extLst>
              <a:ext uri="{FF2B5EF4-FFF2-40B4-BE49-F238E27FC236}">
                <a16:creationId xmlns:a16="http://schemas.microsoft.com/office/drawing/2014/main" id="{D4E287C3-71DD-8C49-B41A-1C45BF3D9B82}"/>
              </a:ext>
            </a:extLst>
          </p:cNvPr>
          <p:cNvSpPr txBox="1"/>
          <p:nvPr/>
        </p:nvSpPr>
        <p:spPr>
          <a:xfrm>
            <a:off x="8678863" y="3200400"/>
            <a:ext cx="3221037" cy="411163"/>
          </a:xfrm>
          <a:prstGeom prst="rect">
            <a:avLst/>
          </a:prstGeom>
          <a:solidFill>
            <a:schemeClr val="bg1">
              <a:lumMod val="85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dirty="0" smtClean="0">
                <a:solidFill>
                  <a:schemeClr val="bg1"/>
                </a:solidFill>
                <a:cs typeface="Times New Roman" pitchFamily="18" charset="0"/>
              </a:rPr>
              <a:t>BAU</a:t>
            </a:r>
            <a:endParaRPr lang="tr-TR" altLang="tr-TR" sz="1000" dirty="0">
              <a:solidFill>
                <a:schemeClr val="bg1"/>
              </a:solidFill>
              <a:cs typeface="Times New Roman" pitchFamily="18" charset="0"/>
            </a:endParaRPr>
          </a:p>
          <a:p>
            <a:pPr algn="ctr">
              <a:defRPr/>
            </a:pPr>
            <a:r>
              <a:rPr lang="tr-TR" altLang="tr-TR" sz="1000" dirty="0">
                <a:solidFill>
                  <a:schemeClr val="bg1"/>
                </a:solidFill>
                <a:cs typeface="Times New Roman" pitchFamily="18" charset="0"/>
              </a:rPr>
              <a:t>EĞİTİM ÖĞRETİM POLİTİKA VE STRATEJİLERİ</a:t>
            </a:r>
          </a:p>
        </p:txBody>
      </p:sp>
      <p:sp>
        <p:nvSpPr>
          <p:cNvPr id="32" name="Metin Kutusu 5">
            <a:extLst>
              <a:ext uri="{FF2B5EF4-FFF2-40B4-BE49-F238E27FC236}">
                <a16:creationId xmlns:a16="http://schemas.microsoft.com/office/drawing/2014/main" id="{8BA3A604-97F5-F648-834C-55652EEB201F}"/>
              </a:ext>
            </a:extLst>
          </p:cNvPr>
          <p:cNvSpPr txBox="1"/>
          <p:nvPr/>
        </p:nvSpPr>
        <p:spPr>
          <a:xfrm>
            <a:off x="8666163" y="3675063"/>
            <a:ext cx="3246437" cy="412750"/>
          </a:xfrm>
          <a:prstGeom prst="rect">
            <a:avLst/>
          </a:prstGeom>
          <a:solidFill>
            <a:schemeClr val="bg1">
              <a:lumMod val="85000"/>
            </a:schemeClr>
          </a:solidFill>
          <a:ln w="6350">
            <a:solidFill>
              <a:schemeClr val="bg1">
                <a:lumMod val="50000"/>
              </a:schemeClr>
            </a:solidFill>
          </a:ln>
        </p:spPr>
        <p:txBody>
          <a:bodyPr anchor="ctr"/>
          <a:lstStyle/>
          <a:p>
            <a:pPr algn="ctr">
              <a:spcAft>
                <a:spcPts val="0"/>
              </a:spcAft>
              <a:defRPr/>
            </a:pPr>
            <a:r>
              <a:rPr lang="tr-TR" sz="1050" dirty="0">
                <a:solidFill>
                  <a:schemeClr val="bg1"/>
                </a:solidFill>
                <a:ea typeface="Times New Roman" panose="02020603050405020304" pitchFamily="18" charset="0"/>
              </a:rPr>
              <a:t>PROGRAM KAZANIMLARI</a:t>
            </a:r>
            <a:endParaRPr lang="tr-TR" sz="1200" dirty="0">
              <a:solidFill>
                <a:schemeClr val="bg1"/>
              </a:solidFill>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F0797FB6-0FD7-1441-91DE-A3DBB433F7C2}"/>
              </a:ext>
            </a:extLst>
          </p:cNvPr>
          <p:cNvSpPr txBox="1"/>
          <p:nvPr/>
        </p:nvSpPr>
        <p:spPr>
          <a:xfrm>
            <a:off x="6545263" y="2938463"/>
            <a:ext cx="1381125" cy="922337"/>
          </a:xfrm>
          <a:prstGeom prst="rect">
            <a:avLst/>
          </a:prstGeom>
          <a:solidFill>
            <a:schemeClr val="bg1">
              <a:lumMod val="85000"/>
            </a:schemeClr>
          </a:solidFill>
        </p:spPr>
        <p:txBody>
          <a:bodyPr>
            <a:spAutoFit/>
          </a:bodyPr>
          <a:lstStyle/>
          <a:p>
            <a:pPr>
              <a:defRPr/>
            </a:pPr>
            <a:r>
              <a:rPr lang="tr-TR" dirty="0">
                <a:solidFill>
                  <a:schemeClr val="bg1"/>
                </a:solidFill>
              </a:rPr>
              <a:t>EĞİTİM PROGRAM TASARIMI</a:t>
            </a:r>
          </a:p>
        </p:txBody>
      </p:sp>
      <p:sp>
        <p:nvSpPr>
          <p:cNvPr id="14" name="Left Arrow 13">
            <a:extLst>
              <a:ext uri="{FF2B5EF4-FFF2-40B4-BE49-F238E27FC236}">
                <a16:creationId xmlns:a16="http://schemas.microsoft.com/office/drawing/2014/main" id="{71376F6E-1BF3-2A40-ADE8-528A54EAADC7}"/>
              </a:ext>
            </a:extLst>
          </p:cNvPr>
          <p:cNvSpPr/>
          <p:nvPr/>
        </p:nvSpPr>
        <p:spPr>
          <a:xfrm>
            <a:off x="7953375" y="3287713"/>
            <a:ext cx="608013" cy="269875"/>
          </a:xfrm>
          <a:prstGeom prst="lef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3" name="Left Arrow 32">
            <a:extLst>
              <a:ext uri="{FF2B5EF4-FFF2-40B4-BE49-F238E27FC236}">
                <a16:creationId xmlns:a16="http://schemas.microsoft.com/office/drawing/2014/main" id="{6B94F63C-F950-9242-B3EC-CF7982FAE3CE}"/>
              </a:ext>
            </a:extLst>
          </p:cNvPr>
          <p:cNvSpPr/>
          <p:nvPr/>
        </p:nvSpPr>
        <p:spPr>
          <a:xfrm>
            <a:off x="5002213" y="3235325"/>
            <a:ext cx="1503362" cy="268288"/>
          </a:xfrm>
          <a:prstGeom prst="leftArrow">
            <a:avLst/>
          </a:prstGeom>
          <a:solidFill>
            <a:schemeClr val="bg1">
              <a:lumMod val="85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5" name="Metin Kutusu 7">
            <a:extLst>
              <a:ext uri="{FF2B5EF4-FFF2-40B4-BE49-F238E27FC236}">
                <a16:creationId xmlns:a16="http://schemas.microsoft.com/office/drawing/2014/main" id="{EBC9FEC4-6D89-DF43-B42A-2DAFF2E2D099}"/>
              </a:ext>
            </a:extLst>
          </p:cNvPr>
          <p:cNvSpPr txBox="1"/>
          <p:nvPr/>
        </p:nvSpPr>
        <p:spPr>
          <a:xfrm>
            <a:off x="8666163" y="4189413"/>
            <a:ext cx="3246437" cy="411162"/>
          </a:xfrm>
          <a:prstGeom prst="rect">
            <a:avLst/>
          </a:prstGeom>
          <a:solidFill>
            <a:schemeClr val="bg1">
              <a:lumMod val="85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b="1">
                <a:solidFill>
                  <a:schemeClr val="bg1"/>
                </a:solidFill>
                <a:cs typeface="Times New Roman" pitchFamily="18" charset="0"/>
              </a:rPr>
              <a:t>EĞİTİM VE ÖĞRETİM PROGRAMLARININ UYGULANMASI</a:t>
            </a:r>
            <a:endParaRPr lang="tr-TR" altLang="tr-TR" sz="1200">
              <a:solidFill>
                <a:schemeClr val="bg1"/>
              </a:solidFill>
              <a:latin typeface="Times New Roman" pitchFamily="18" charset="0"/>
              <a:cs typeface="Times New Roman" pitchFamily="18" charset="0"/>
            </a:endParaRPr>
          </a:p>
        </p:txBody>
      </p:sp>
      <p:sp>
        <p:nvSpPr>
          <p:cNvPr id="28" name="Left Arrow 27">
            <a:extLst>
              <a:ext uri="{FF2B5EF4-FFF2-40B4-BE49-F238E27FC236}">
                <a16:creationId xmlns:a16="http://schemas.microsoft.com/office/drawing/2014/main" id="{C51E64B5-C049-2D40-B592-9DEB057F9A1D}"/>
              </a:ext>
            </a:extLst>
          </p:cNvPr>
          <p:cNvSpPr/>
          <p:nvPr/>
        </p:nvSpPr>
        <p:spPr>
          <a:xfrm>
            <a:off x="6308725" y="4246563"/>
            <a:ext cx="2276475" cy="269875"/>
          </a:xfrm>
          <a:prstGeom prst="leftArrow">
            <a:avLst/>
          </a:prstGeom>
          <a:solidFill>
            <a:schemeClr val="bg2">
              <a:lumMod val="9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6" name="Metin Kutusu 8">
            <a:extLst>
              <a:ext uri="{FF2B5EF4-FFF2-40B4-BE49-F238E27FC236}">
                <a16:creationId xmlns:a16="http://schemas.microsoft.com/office/drawing/2014/main" id="{CF99B427-CC92-0940-A484-7AA43E48A51D}"/>
              </a:ext>
            </a:extLst>
          </p:cNvPr>
          <p:cNvSpPr txBox="1"/>
          <p:nvPr/>
        </p:nvSpPr>
        <p:spPr>
          <a:xfrm>
            <a:off x="6827838" y="4824413"/>
            <a:ext cx="4164012" cy="355600"/>
          </a:xfrm>
          <a:prstGeom prst="rect">
            <a:avLst/>
          </a:prstGeom>
          <a:solidFill>
            <a:schemeClr val="bg2">
              <a:lumMod val="90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a:solidFill>
                  <a:schemeClr val="bg1"/>
                </a:solidFill>
                <a:cs typeface="Times New Roman" pitchFamily="18" charset="0"/>
              </a:rPr>
              <a:t>PROGRAM VE DERS KAZANIMLARININ İZLENMESİ</a:t>
            </a:r>
          </a:p>
        </p:txBody>
      </p:sp>
      <p:sp>
        <p:nvSpPr>
          <p:cNvPr id="34" name="Metin Kutusu 9">
            <a:extLst>
              <a:ext uri="{FF2B5EF4-FFF2-40B4-BE49-F238E27FC236}">
                <a16:creationId xmlns:a16="http://schemas.microsoft.com/office/drawing/2014/main" id="{8E95C681-2F05-0142-B6AF-A27B197F1208}"/>
              </a:ext>
            </a:extLst>
          </p:cNvPr>
          <p:cNvSpPr txBox="1"/>
          <p:nvPr/>
        </p:nvSpPr>
        <p:spPr>
          <a:xfrm>
            <a:off x="6827838" y="5237163"/>
            <a:ext cx="4164012" cy="412750"/>
          </a:xfrm>
          <a:prstGeom prst="rect">
            <a:avLst/>
          </a:prstGeom>
          <a:solidFill>
            <a:schemeClr val="bg2">
              <a:lumMod val="90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a:solidFill>
                  <a:schemeClr val="bg1"/>
                </a:solidFill>
                <a:cs typeface="Times New Roman" pitchFamily="18" charset="0"/>
              </a:rPr>
              <a:t>PROGRAMLARA İLİŞKİN DEĞERLENDİRME RAPORU HAZIRLANMASI</a:t>
            </a:r>
          </a:p>
        </p:txBody>
      </p:sp>
      <p:sp>
        <p:nvSpPr>
          <p:cNvPr id="35" name="Metin Kutusu 18">
            <a:extLst>
              <a:ext uri="{FF2B5EF4-FFF2-40B4-BE49-F238E27FC236}">
                <a16:creationId xmlns:a16="http://schemas.microsoft.com/office/drawing/2014/main" id="{85509C9F-135B-3441-AFBD-2E362460A1FF}"/>
              </a:ext>
            </a:extLst>
          </p:cNvPr>
          <p:cNvSpPr txBox="1"/>
          <p:nvPr/>
        </p:nvSpPr>
        <p:spPr>
          <a:xfrm>
            <a:off x="6827838" y="5697538"/>
            <a:ext cx="4164012" cy="349250"/>
          </a:xfrm>
          <a:prstGeom prst="rect">
            <a:avLst/>
          </a:prstGeom>
          <a:solidFill>
            <a:schemeClr val="bg2">
              <a:lumMod val="90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000" dirty="0" smtClean="0">
                <a:solidFill>
                  <a:schemeClr val="bg1"/>
                </a:solidFill>
                <a:cs typeface="Times New Roman" pitchFamily="18" charset="0"/>
              </a:rPr>
              <a:t>BAU </a:t>
            </a:r>
            <a:r>
              <a:rPr lang="tr-TR" altLang="tr-TR" sz="1000" dirty="0">
                <a:solidFill>
                  <a:schemeClr val="bg1"/>
                </a:solidFill>
                <a:cs typeface="Times New Roman" pitchFamily="18" charset="0"/>
              </a:rPr>
              <a:t>KURUL VE KOMİSYONLARINDA  DEĞERLENDİRME</a:t>
            </a:r>
            <a:endParaRPr lang="tr-TR" altLang="tr-TR" sz="1200" dirty="0">
              <a:solidFill>
                <a:schemeClr val="bg1"/>
              </a:solidFill>
              <a:latin typeface="Times New Roman" pitchFamily="18" charset="0"/>
              <a:cs typeface="Times New Roman" pitchFamily="18" charset="0"/>
            </a:endParaRPr>
          </a:p>
        </p:txBody>
      </p:sp>
      <p:sp>
        <p:nvSpPr>
          <p:cNvPr id="36" name="Left Arrow 35">
            <a:extLst>
              <a:ext uri="{FF2B5EF4-FFF2-40B4-BE49-F238E27FC236}">
                <a16:creationId xmlns:a16="http://schemas.microsoft.com/office/drawing/2014/main" id="{D96D03BB-7751-B44E-81BF-BE29E19D7A38}"/>
              </a:ext>
            </a:extLst>
          </p:cNvPr>
          <p:cNvSpPr/>
          <p:nvPr/>
        </p:nvSpPr>
        <p:spPr>
          <a:xfrm>
            <a:off x="4964113" y="5145088"/>
            <a:ext cx="1771650" cy="234950"/>
          </a:xfrm>
          <a:prstGeom prst="lef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7" name="Metin Kutusu 12">
            <a:extLst>
              <a:ext uri="{FF2B5EF4-FFF2-40B4-BE49-F238E27FC236}">
                <a16:creationId xmlns:a16="http://schemas.microsoft.com/office/drawing/2014/main" id="{CF4AF0AB-FB7B-4A42-BF0E-00465C506A72}"/>
              </a:ext>
            </a:extLst>
          </p:cNvPr>
          <p:cNvSpPr txBox="1"/>
          <p:nvPr/>
        </p:nvSpPr>
        <p:spPr>
          <a:xfrm>
            <a:off x="182563" y="3957638"/>
            <a:ext cx="1589087" cy="593725"/>
          </a:xfrm>
          <a:prstGeom prst="rect">
            <a:avLst/>
          </a:prstGeom>
          <a:solidFill>
            <a:schemeClr val="bg2">
              <a:lumMod val="90000"/>
            </a:schemeClr>
          </a:solidFill>
          <a:ln w="6350">
            <a:solidFill>
              <a:schemeClr val="bg1">
                <a:lumMod val="50000"/>
              </a:schemeClr>
            </a:solid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tr-TR" altLang="tr-TR" sz="1400" b="1">
                <a:solidFill>
                  <a:srgbClr val="FFFFFF"/>
                </a:solidFill>
                <a:cs typeface="Times New Roman" pitchFamily="18" charset="0"/>
              </a:rPr>
              <a:t>İYİLEŞTİRME PLANLARI</a:t>
            </a:r>
            <a:endParaRPr lang="tr-TR" altLang="tr-TR" sz="1200">
              <a:latin typeface="Times New Roman" pitchFamily="18" charset="0"/>
              <a:cs typeface="Times New Roman" pitchFamily="18" charset="0"/>
            </a:endParaRPr>
          </a:p>
        </p:txBody>
      </p:sp>
      <p:sp>
        <p:nvSpPr>
          <p:cNvPr id="38" name="Left Arrow 37">
            <a:extLst>
              <a:ext uri="{FF2B5EF4-FFF2-40B4-BE49-F238E27FC236}">
                <a16:creationId xmlns:a16="http://schemas.microsoft.com/office/drawing/2014/main" id="{24298CEB-A072-E84C-B6B3-DFF8D0332B3D}"/>
              </a:ext>
            </a:extLst>
          </p:cNvPr>
          <p:cNvSpPr/>
          <p:nvPr/>
        </p:nvSpPr>
        <p:spPr>
          <a:xfrm rot="10800000">
            <a:off x="1789242" y="4159250"/>
            <a:ext cx="723900" cy="344488"/>
          </a:xfrm>
          <a:prstGeom prst="lef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55323" name="TextBox 3">
            <a:extLst>
              <a:ext uri="{FF2B5EF4-FFF2-40B4-BE49-F238E27FC236}">
                <a16:creationId xmlns:a16="http://schemas.microsoft.com/office/drawing/2014/main" id="{8796700A-09E4-DB4F-97C8-C8815556CA66}"/>
              </a:ext>
            </a:extLst>
          </p:cNvPr>
          <p:cNvSpPr txBox="1">
            <a:spLocks noChangeArrowheads="1"/>
          </p:cNvSpPr>
          <p:nvPr/>
        </p:nvSpPr>
        <p:spPr bwMode="auto">
          <a:xfrm>
            <a:off x="182563" y="2097088"/>
            <a:ext cx="6680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sz="2000" b="1"/>
              <a:t>4 ADIM GERÇEKLEŞTİĞİNDE PUKÖ DÖNGÜSÜ TAMAMLANIR.</a:t>
            </a:r>
          </a:p>
          <a:p>
            <a:pPr>
              <a:lnSpc>
                <a:spcPct val="100000"/>
              </a:lnSpc>
              <a:spcBef>
                <a:spcPct val="0"/>
              </a:spcBef>
              <a:buFontTx/>
              <a:buNone/>
            </a:pPr>
            <a:r>
              <a:rPr lang="tr-TR" altLang="tr-TR" sz="2000" b="1"/>
              <a:t>KALİTE GÜVENCESİ GERÇEKLEŞİR</a:t>
            </a:r>
          </a:p>
        </p:txBody>
      </p:sp>
      <p:sp>
        <p:nvSpPr>
          <p:cNvPr id="55324" name="TextBox 9">
            <a:extLst>
              <a:ext uri="{FF2B5EF4-FFF2-40B4-BE49-F238E27FC236}">
                <a16:creationId xmlns:a16="http://schemas.microsoft.com/office/drawing/2014/main" id="{2C42530D-FF66-3148-A04A-3C088759ECE5}"/>
              </a:ext>
            </a:extLst>
          </p:cNvPr>
          <p:cNvSpPr txBox="1">
            <a:spLocks noChangeArrowheads="1"/>
          </p:cNvSpPr>
          <p:nvPr/>
        </p:nvSpPr>
        <p:spPr bwMode="auto">
          <a:xfrm>
            <a:off x="111125" y="1027113"/>
            <a:ext cx="965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sz="2000" b="1" dirty="0">
                <a:solidFill>
                  <a:srgbClr val="FF0000"/>
                </a:solidFill>
              </a:rPr>
              <a:t>BEKLENEN: </a:t>
            </a:r>
          </a:p>
          <a:p>
            <a:pPr>
              <a:lnSpc>
                <a:spcPct val="100000"/>
              </a:lnSpc>
              <a:spcBef>
                <a:spcPct val="0"/>
              </a:spcBef>
              <a:buFontTx/>
              <a:buNone/>
            </a:pPr>
            <a:r>
              <a:rPr lang="tr-TR" altLang="tr-TR" sz="2000" dirty="0">
                <a:solidFill>
                  <a:srgbClr val="FF0000"/>
                </a:solidFill>
              </a:rPr>
              <a:t>HER BİR ALT ÖLÇÜT İÇİN PUKÖ DÖNGÜSÜNÜN KAPATILMASI  VE SÜRDÜRÜLEBİLİR İYİLEŞTİRME  İÇİN KURUMSAL DÜZEYDE SİSTEM KURULMASIDIR.</a:t>
            </a:r>
          </a:p>
        </p:txBody>
      </p:sp>
      <p:sp>
        <p:nvSpPr>
          <p:cNvPr id="55325" name="TextBox 5">
            <a:extLst>
              <a:ext uri="{FF2B5EF4-FFF2-40B4-BE49-F238E27FC236}">
                <a16:creationId xmlns:a16="http://schemas.microsoft.com/office/drawing/2014/main" id="{6EBA5583-C510-2F4C-90FF-16257BBE6B7F}"/>
              </a:ext>
            </a:extLst>
          </p:cNvPr>
          <p:cNvSpPr txBox="1">
            <a:spLocks noChangeArrowheads="1"/>
          </p:cNvSpPr>
          <p:nvPr/>
        </p:nvSpPr>
        <p:spPr bwMode="auto">
          <a:xfrm>
            <a:off x="74613" y="76200"/>
            <a:ext cx="106330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tr-TR" altLang="tr-TR" sz="3200" b="1" dirty="0">
                <a:solidFill>
                  <a:srgbClr val="00B0F0"/>
                </a:solidFill>
              </a:rPr>
              <a:t>PUKÖ Çevrimi</a:t>
            </a:r>
          </a:p>
          <a:p>
            <a:pPr eaLnBrk="1" hangingPunct="1">
              <a:lnSpc>
                <a:spcPct val="100000"/>
              </a:lnSpc>
              <a:spcBef>
                <a:spcPct val="0"/>
              </a:spcBef>
              <a:buFont typeface="Arial" panose="020B0604020202020204" pitchFamily="34" charset="0"/>
              <a:buNone/>
            </a:pPr>
            <a:r>
              <a:rPr lang="tr-TR" altLang="tr-TR" sz="2400" b="1" dirty="0">
                <a:solidFill>
                  <a:srgbClr val="00B0F0"/>
                </a:solidFill>
              </a:rPr>
              <a:t>(Alt Ölçüt: Eğitim  Programı Tasarımı)</a:t>
            </a:r>
            <a:endParaRPr lang="en-US" altLang="tr-TR" sz="2400" b="1" dirty="0">
              <a:solidFill>
                <a:srgbClr val="00B0F0"/>
              </a:solidFill>
            </a:endParaRPr>
          </a:p>
        </p:txBody>
      </p:sp>
      <p:cxnSp>
        <p:nvCxnSpPr>
          <p:cNvPr id="4" name="Straight Connector 3">
            <a:extLst>
              <a:ext uri="{FF2B5EF4-FFF2-40B4-BE49-F238E27FC236}">
                <a16:creationId xmlns:a16="http://schemas.microsoft.com/office/drawing/2014/main" id="{2F491806-5AB2-464A-A37B-B1A3271FC55F}"/>
              </a:ext>
            </a:extLst>
          </p:cNvPr>
          <p:cNvCxnSpPr/>
          <p:nvPr/>
        </p:nvCxnSpPr>
        <p:spPr>
          <a:xfrm>
            <a:off x="182563" y="1027113"/>
            <a:ext cx="9686925"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4196B86-895D-FC47-9CFB-60531D32EDFA}"/>
              </a:ext>
            </a:extLst>
          </p:cNvPr>
          <p:cNvCxnSpPr>
            <a:cxnSpLocks/>
          </p:cNvCxnSpPr>
          <p:nvPr/>
        </p:nvCxnSpPr>
        <p:spPr>
          <a:xfrm>
            <a:off x="182563" y="2805113"/>
            <a:ext cx="6362700"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5AB1D69-C47C-C442-9B80-5E5D1DAE8CDE}"/>
              </a:ext>
            </a:extLst>
          </p:cNvPr>
          <p:cNvCxnSpPr/>
          <p:nvPr/>
        </p:nvCxnSpPr>
        <p:spPr>
          <a:xfrm>
            <a:off x="182563" y="2043113"/>
            <a:ext cx="9686925"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39" name="Metin kutusu 38"/>
          <p:cNvSpPr txBox="1"/>
          <p:nvPr/>
        </p:nvSpPr>
        <p:spPr>
          <a:xfrm>
            <a:off x="470263" y="6374674"/>
            <a:ext cx="5682343" cy="276999"/>
          </a:xfrm>
          <a:prstGeom prst="rect">
            <a:avLst/>
          </a:prstGeom>
          <a:noFill/>
        </p:spPr>
        <p:txBody>
          <a:bodyPr wrap="square" rtlCol="0">
            <a:spAutoFit/>
          </a:bodyPr>
          <a:lstStyle/>
          <a:p>
            <a:r>
              <a:rPr lang="tr-TR" sz="1200" i="1" dirty="0" smtClean="0"/>
              <a:t>Ege Üniversitesi web sayfasından  örnek alınmıştır.</a:t>
            </a:r>
            <a:endParaRPr lang="tr-TR" sz="1200" i="1" dirty="0"/>
          </a:p>
        </p:txBody>
      </p:sp>
    </p:spTree>
    <p:extLst>
      <p:ext uri="{BB962C8B-B14F-4D97-AF65-F5344CB8AC3E}">
        <p14:creationId xmlns:p14="http://schemas.microsoft.com/office/powerpoint/2010/main" val="1455593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4">
                    <a:lumMod val="50000"/>
                  </a:schemeClr>
                </a:solidFill>
              </a:rPr>
              <a:t>Programların tasarımı ve onayı kapsamında yapılacak temel işlemler</a:t>
            </a:r>
          </a:p>
        </p:txBody>
      </p:sp>
      <p:sp>
        <p:nvSpPr>
          <p:cNvPr id="3" name="İçerik Yer Tutucusu 2"/>
          <p:cNvSpPr>
            <a:spLocks noGrp="1"/>
          </p:cNvSpPr>
          <p:nvPr>
            <p:ph idx="1"/>
          </p:nvPr>
        </p:nvSpPr>
        <p:spPr/>
        <p:txBody>
          <a:bodyPr>
            <a:normAutofit fontScale="85000" lnSpcReduction="10000"/>
          </a:bodyPr>
          <a:lstStyle/>
          <a:p>
            <a:r>
              <a:rPr lang="tr-TR" dirty="0"/>
              <a:t>Kurumda eğitim-öğretim programlarının tasarım yönteminin ve sürecinin tanımlanması,</a:t>
            </a:r>
          </a:p>
          <a:p>
            <a:r>
              <a:rPr lang="tr-TR" dirty="0"/>
              <a:t>İç ve dış paydaşların katkılarıyla programların amaçlarının belirlenmesi,</a:t>
            </a:r>
          </a:p>
          <a:p>
            <a:r>
              <a:rPr lang="tr-TR" dirty="0"/>
              <a:t>Mezunlara yönelik bilgi, beceri ve yetkinlikler olarak programların hedeflenen öğrenme kazanımları/program kazanımları/ program çıktıları/program yeterliliklerinin belirlenmesi,</a:t>
            </a:r>
          </a:p>
          <a:p>
            <a:r>
              <a:rPr lang="tr-TR" dirty="0"/>
              <a:t>Hedeflenen program yeterliliklerini sağlayacak şekilde, iç ve dış paydaşların katkılarıyla eğitim programlarının (müfredat) tasarlanması,</a:t>
            </a:r>
          </a:p>
          <a:p>
            <a:r>
              <a:rPr lang="tr-TR" dirty="0"/>
              <a:t>Program çıktılarının Türkiye Yükseköğretim Yeterlilikleri Çerçevesini (TYYÇ) ile ilişkilendirilmesi,</a:t>
            </a:r>
          </a:p>
          <a:p>
            <a:r>
              <a:rPr lang="tr-TR" dirty="0"/>
              <a:t>Programların yeterlilikleri ile ders öğrenme çıktıları/kazanımları arasındaki ilişkilendirme yapılması,</a:t>
            </a:r>
          </a:p>
          <a:p>
            <a:r>
              <a:rPr lang="tr-TR" dirty="0"/>
              <a:t>Derslerin haftalık konulara göre öğrenme-öğretme, ölçme ve değerlendirme etkinliklerinin, ders öğretim planının ve dersin haftalara göre iş yükü dağılımlarının belirlenmesi,</a:t>
            </a:r>
          </a:p>
          <a:p>
            <a:pPr marL="0" indent="0">
              <a:buNone/>
            </a:pPr>
            <a:endParaRPr lang="tr-TR" dirty="0"/>
          </a:p>
        </p:txBody>
      </p:sp>
      <p:pic>
        <p:nvPicPr>
          <p:cNvPr id="4" name="Picture 1" descr="Bahçeşehir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5668" y="6391315"/>
            <a:ext cx="952229" cy="34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9304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10269340" cy="1320800"/>
          </a:xfrm>
        </p:spPr>
        <p:txBody>
          <a:bodyPr>
            <a:normAutofit fontScale="90000"/>
          </a:bodyPr>
          <a:lstStyle/>
          <a:p>
            <a:r>
              <a:rPr lang="tr-TR" b="1" dirty="0">
                <a:solidFill>
                  <a:schemeClr val="accent4">
                    <a:lumMod val="50000"/>
                  </a:schemeClr>
                </a:solidFill>
              </a:rPr>
              <a:t>Yeterlilikler çerçeveleri ile programların </a:t>
            </a:r>
            <a:r>
              <a:rPr lang="tr-TR" b="1" dirty="0" smtClean="0">
                <a:solidFill>
                  <a:schemeClr val="accent4">
                    <a:lumMod val="50000"/>
                  </a:schemeClr>
                </a:solidFill>
              </a:rPr>
              <a:t>ilişkisi;</a:t>
            </a:r>
            <a:r>
              <a:rPr lang="tr-TR" b="1" dirty="0">
                <a:solidFill>
                  <a:schemeClr val="accent4">
                    <a:lumMod val="50000"/>
                  </a:schemeClr>
                </a:solidFill>
              </a:rPr>
              <a:t/>
            </a:r>
            <a:br>
              <a:rPr lang="tr-TR" b="1" dirty="0">
                <a:solidFill>
                  <a:schemeClr val="accent4">
                    <a:lumMod val="50000"/>
                  </a:schemeClr>
                </a:solidFill>
              </a:rPr>
            </a:br>
            <a:endParaRPr lang="tr-TR" dirty="0">
              <a:solidFill>
                <a:schemeClr val="accent4">
                  <a:lumMod val="50000"/>
                </a:schemeClr>
              </a:solidFill>
            </a:endParaRPr>
          </a:p>
        </p:txBody>
      </p:sp>
      <p:sp>
        <p:nvSpPr>
          <p:cNvPr id="3" name="İçerik Yer Tutucusu 2"/>
          <p:cNvSpPr>
            <a:spLocks noGrp="1"/>
          </p:cNvSpPr>
          <p:nvPr>
            <p:ph idx="1"/>
          </p:nvPr>
        </p:nvSpPr>
        <p:spPr/>
        <p:txBody>
          <a:bodyPr/>
          <a:lstStyle/>
          <a:p>
            <a:r>
              <a:rPr lang="tr-TR" dirty="0"/>
              <a:t>Yeterlilik; bireylerin, bilgi, beceri, tutum, değer, davranış gibi yönlerden sahip olmaları öngörülen özellikler ya da nitelikler bütününü ifade eder. </a:t>
            </a:r>
            <a:endParaRPr lang="tr-TR" dirty="0" smtClean="0"/>
          </a:p>
          <a:p>
            <a:r>
              <a:rPr lang="tr-TR" dirty="0" smtClean="0"/>
              <a:t>Bir </a:t>
            </a:r>
            <a:r>
              <a:rPr lang="tr-TR" dirty="0"/>
              <a:t>meslek alanına özgü görevlerin yapılabilmesi için gerekli olan mesleki bilgi, beceri ve tutumlara sahip olma durumudur. </a:t>
            </a:r>
            <a:endParaRPr lang="tr-TR" dirty="0" smtClean="0"/>
          </a:p>
          <a:p>
            <a:r>
              <a:rPr lang="tr-TR" dirty="0" smtClean="0"/>
              <a:t>Türkiye </a:t>
            </a:r>
            <a:r>
              <a:rPr lang="tr-TR" dirty="0"/>
              <a:t>Yükseköğretim Yeterlilikler Çerçevesi Temel Alan Yeterliliklerinin program çıktıları/kazanımları oluşturulurken dikkate alınması gerekir.</a:t>
            </a:r>
          </a:p>
        </p:txBody>
      </p:sp>
      <p:pic>
        <p:nvPicPr>
          <p:cNvPr id="4" name="Picture 1" descr="Bahçeşehir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5668" y="6391315"/>
            <a:ext cx="952229" cy="34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0305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chemeClr val="accent4">
                    <a:lumMod val="50000"/>
                  </a:schemeClr>
                </a:solidFill>
              </a:rPr>
              <a:t>Program tasarımında muhakkak şu ilkelerin dikkate alınması gerekir;</a:t>
            </a:r>
            <a:r>
              <a:rPr lang="tr-TR" dirty="0">
                <a:solidFill>
                  <a:schemeClr val="accent4">
                    <a:lumMod val="50000"/>
                  </a:schemeClr>
                </a:solidFill>
              </a:rPr>
              <a:t/>
            </a:r>
            <a:br>
              <a:rPr lang="tr-TR" dirty="0">
                <a:solidFill>
                  <a:schemeClr val="accent4">
                    <a:lumMod val="50000"/>
                  </a:schemeClr>
                </a:solidFill>
              </a:rPr>
            </a:br>
            <a:endParaRPr lang="tr-TR" dirty="0">
              <a:solidFill>
                <a:schemeClr val="accent4">
                  <a:lumMod val="50000"/>
                </a:schemeClr>
              </a:solidFill>
            </a:endParaRPr>
          </a:p>
        </p:txBody>
      </p:sp>
      <p:sp>
        <p:nvSpPr>
          <p:cNvPr id="3" name="İçerik Yer Tutucusu 2"/>
          <p:cNvSpPr>
            <a:spLocks noGrp="1"/>
          </p:cNvSpPr>
          <p:nvPr>
            <p:ph idx="1"/>
          </p:nvPr>
        </p:nvSpPr>
        <p:spPr/>
        <p:txBody>
          <a:bodyPr>
            <a:normAutofit/>
          </a:bodyPr>
          <a:lstStyle/>
          <a:p>
            <a:pPr marL="0" indent="0">
              <a:buNone/>
            </a:pPr>
            <a:r>
              <a:rPr lang="tr-TR" dirty="0"/>
              <a:t>Programların eğitim amaçlarının belirlenmesinde ve eğitim programının (müfredatın) tasarımında iç ve dış paydaş katkılarına yer verilmelidir.</a:t>
            </a:r>
          </a:p>
          <a:p>
            <a:pPr marL="0" indent="0">
              <a:buNone/>
            </a:pPr>
            <a:r>
              <a:rPr lang="tr-TR" dirty="0"/>
              <a:t>Programın sonucu olan yeterlilikler, programa uygun seviyedeki Türkiye Yükseköğretim Yeterlilikleri Çerçevesini (TYYÇ) kapsamlı ve ilgili paydaşlara duyurulmalıdır.</a:t>
            </a:r>
          </a:p>
          <a:p>
            <a:pPr marL="0" indent="0">
              <a:buNone/>
            </a:pPr>
            <a:r>
              <a:rPr lang="tr-TR" dirty="0"/>
              <a:t>Program yeterlilikleri belirlenirken kurumun misyon-vizyonu göz önünde bulundurulmalıdır.</a:t>
            </a:r>
          </a:p>
          <a:p>
            <a:pPr marL="0" indent="0">
              <a:buNone/>
            </a:pPr>
            <a:r>
              <a:rPr lang="tr-TR" dirty="0"/>
              <a:t>Belirlenmiş olan tüm programların amaçları, kazanımları ve ders bilgi paketleri kamuoyuyla paylaşılmalıdır.</a:t>
            </a:r>
          </a:p>
          <a:p>
            <a:pPr marL="0" indent="0">
              <a:buNone/>
            </a:pPr>
            <a:endParaRPr lang="tr-TR" dirty="0"/>
          </a:p>
        </p:txBody>
      </p:sp>
      <p:pic>
        <p:nvPicPr>
          <p:cNvPr id="4" name="Picture 1" descr="Bahçeşehir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3994" y="6443566"/>
            <a:ext cx="952229" cy="34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8711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4">
                    <a:lumMod val="50000"/>
                  </a:schemeClr>
                </a:solidFill>
              </a:rPr>
              <a:t>Program Ç</a:t>
            </a:r>
            <a:r>
              <a:rPr lang="tr-TR" b="1" dirty="0" smtClean="0">
                <a:solidFill>
                  <a:schemeClr val="accent4">
                    <a:lumMod val="50000"/>
                  </a:schemeClr>
                </a:solidFill>
              </a:rPr>
              <a:t>ıktıları</a:t>
            </a:r>
            <a:r>
              <a:rPr lang="tr-TR" b="1" dirty="0">
                <a:solidFill>
                  <a:schemeClr val="accent4">
                    <a:lumMod val="50000"/>
                  </a:schemeClr>
                </a:solidFill>
              </a:rPr>
              <a:t/>
            </a:r>
            <a:br>
              <a:rPr lang="tr-TR" b="1" dirty="0">
                <a:solidFill>
                  <a:schemeClr val="accent4">
                    <a:lumMod val="50000"/>
                  </a:schemeClr>
                </a:solidFill>
              </a:rPr>
            </a:br>
            <a:endParaRPr lang="tr-TR" dirty="0">
              <a:solidFill>
                <a:schemeClr val="accent4">
                  <a:lumMod val="50000"/>
                </a:schemeClr>
              </a:solidFill>
            </a:endParaRPr>
          </a:p>
        </p:txBody>
      </p:sp>
      <p:sp>
        <p:nvSpPr>
          <p:cNvPr id="3" name="İçerik Yer Tutucusu 2"/>
          <p:cNvSpPr>
            <a:spLocks noGrp="1"/>
          </p:cNvSpPr>
          <p:nvPr>
            <p:ph idx="1"/>
          </p:nvPr>
        </p:nvSpPr>
        <p:spPr/>
        <p:txBody>
          <a:bodyPr/>
          <a:lstStyle/>
          <a:p>
            <a:r>
              <a:rPr lang="tr-TR" dirty="0"/>
              <a:t>Program çıktıları; öğrencilerin ilgili programdan mezun oluncaya kadar kazanmaları gereken bilgi, beceri ve yetkinlikleri tanımlayan ifadelerdir. </a:t>
            </a:r>
            <a:endParaRPr lang="tr-TR" dirty="0" smtClean="0"/>
          </a:p>
          <a:p>
            <a:r>
              <a:rPr lang="tr-TR" dirty="0" smtClean="0"/>
              <a:t>Program </a:t>
            </a:r>
            <a:r>
              <a:rPr lang="tr-TR" dirty="0"/>
              <a:t>Yeterlilikleri, Program Kazanımları, Program Öğrenme Kazanımları olarak da ifade edilen Program Çıktıları belirlenirken öğrencilerin program sonunda mezun olurken bilişsel, </a:t>
            </a:r>
            <a:r>
              <a:rPr lang="tr-TR" dirty="0" err="1"/>
              <a:t>duyuşsal</a:t>
            </a:r>
            <a:r>
              <a:rPr lang="tr-TR" dirty="0"/>
              <a:t> ve </a:t>
            </a:r>
            <a:r>
              <a:rPr lang="tr-TR" dirty="0" err="1"/>
              <a:t>psiko</a:t>
            </a:r>
            <a:r>
              <a:rPr lang="tr-TR" dirty="0"/>
              <a:t>-motor anlamda neler yapacağına odaklanılır.</a:t>
            </a:r>
          </a:p>
          <a:p>
            <a:r>
              <a:rPr lang="tr-TR" b="1" i="1" dirty="0"/>
              <a:t>NOT</a:t>
            </a:r>
            <a:r>
              <a:rPr lang="tr-TR" b="1" i="1" dirty="0" smtClean="0"/>
              <a:t>: </a:t>
            </a:r>
            <a:r>
              <a:rPr lang="tr-TR" i="1" dirty="0" smtClean="0"/>
              <a:t>Program </a:t>
            </a:r>
            <a:r>
              <a:rPr lang="tr-TR" i="1" dirty="0"/>
              <a:t>çıktıları; program yeterlilikleri, program kazanımları, program öğrenme kazanımları olarak da ifade edilebilmektedir.</a:t>
            </a:r>
          </a:p>
          <a:p>
            <a:pPr marL="0" indent="0">
              <a:buNone/>
            </a:pPr>
            <a:endParaRPr lang="tr-TR" dirty="0"/>
          </a:p>
        </p:txBody>
      </p:sp>
      <p:pic>
        <p:nvPicPr>
          <p:cNvPr id="4" name="Picture 1" descr="Bahçeşehir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3994" y="6443566"/>
            <a:ext cx="952229" cy="34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8705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9132872" cy="1320800"/>
          </a:xfrm>
        </p:spPr>
        <p:txBody>
          <a:bodyPr>
            <a:noAutofit/>
          </a:bodyPr>
          <a:lstStyle/>
          <a:p>
            <a:r>
              <a:rPr lang="tr-TR" sz="2800" b="1" dirty="0">
                <a:solidFill>
                  <a:schemeClr val="accent4">
                    <a:lumMod val="50000"/>
                  </a:schemeClr>
                </a:solidFill>
              </a:rPr>
              <a:t>Program çıktıları belirlenirken göz </a:t>
            </a:r>
            <a:r>
              <a:rPr lang="tr-TR" sz="2800" b="1" dirty="0" smtClean="0">
                <a:solidFill>
                  <a:schemeClr val="accent4">
                    <a:lumMod val="50000"/>
                  </a:schemeClr>
                </a:solidFill>
              </a:rPr>
              <a:t>önünde </a:t>
            </a:r>
            <a:r>
              <a:rPr lang="tr-TR" sz="2800" b="1" dirty="0">
                <a:solidFill>
                  <a:schemeClr val="accent4">
                    <a:lumMod val="50000"/>
                  </a:schemeClr>
                </a:solidFill>
              </a:rPr>
              <a:t>bulundurulması gereken diğer hususlar ise şöyledir;</a:t>
            </a:r>
          </a:p>
        </p:txBody>
      </p:sp>
      <p:sp>
        <p:nvSpPr>
          <p:cNvPr id="3" name="İçerik Yer Tutucusu 2"/>
          <p:cNvSpPr>
            <a:spLocks noGrp="1"/>
          </p:cNvSpPr>
          <p:nvPr>
            <p:ph idx="1"/>
          </p:nvPr>
        </p:nvSpPr>
        <p:spPr/>
        <p:txBody>
          <a:bodyPr/>
          <a:lstStyle/>
          <a:p>
            <a:r>
              <a:rPr lang="tr-TR" dirty="0"/>
              <a:t>1. </a:t>
            </a:r>
            <a:r>
              <a:rPr lang="tr-TR" dirty="0" smtClean="0"/>
              <a:t>Fakültenin/Bölümün </a:t>
            </a:r>
            <a:r>
              <a:rPr lang="tr-TR" dirty="0"/>
              <a:t>vizyonu ve misyonu</a:t>
            </a:r>
          </a:p>
          <a:p>
            <a:endParaRPr lang="tr-TR" dirty="0"/>
          </a:p>
          <a:p>
            <a:r>
              <a:rPr lang="tr-TR" dirty="0"/>
              <a:t>2. Programın bulunduğu düzeye uygun ulusal ve alana özgü yeterlikler</a:t>
            </a:r>
          </a:p>
          <a:p>
            <a:endParaRPr lang="tr-TR" dirty="0"/>
          </a:p>
          <a:p>
            <a:r>
              <a:rPr lang="tr-TR" dirty="0"/>
              <a:t>3. Programın eğitim amaçları ve hedefleri</a:t>
            </a:r>
          </a:p>
          <a:p>
            <a:endParaRPr lang="tr-TR" dirty="0"/>
          </a:p>
          <a:p>
            <a:r>
              <a:rPr lang="tr-TR" dirty="0"/>
              <a:t>4. Paydaş görüşleri</a:t>
            </a:r>
          </a:p>
        </p:txBody>
      </p:sp>
      <p:pic>
        <p:nvPicPr>
          <p:cNvPr id="4" name="Picture 1" descr="Bahçeşehir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885" y="6311900"/>
            <a:ext cx="952229" cy="34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5435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5144" y="1763849"/>
            <a:ext cx="4193177" cy="2795451"/>
          </a:xfrm>
          <a:prstGeom prst="rect">
            <a:avLst/>
          </a:prstGeom>
        </p:spPr>
      </p:pic>
      <p:sp>
        <p:nvSpPr>
          <p:cNvPr id="5" name="Unvan 1"/>
          <p:cNvSpPr>
            <a:spLocks noGrp="1"/>
          </p:cNvSpPr>
          <p:nvPr>
            <p:ph type="title"/>
          </p:nvPr>
        </p:nvSpPr>
        <p:spPr>
          <a:xfrm>
            <a:off x="383108" y="609600"/>
            <a:ext cx="8596668" cy="709749"/>
          </a:xfrm>
        </p:spPr>
        <p:txBody>
          <a:bodyPr>
            <a:normAutofit fontScale="90000"/>
          </a:bodyPr>
          <a:lstStyle/>
          <a:p>
            <a:r>
              <a:rPr lang="tr-TR" b="1" dirty="0">
                <a:solidFill>
                  <a:schemeClr val="accent5">
                    <a:lumMod val="50000"/>
                  </a:schemeClr>
                </a:solidFill>
              </a:rPr>
              <a:t>PAYDAŞ KATILIMI</a:t>
            </a:r>
            <a:br>
              <a:rPr lang="tr-TR" b="1" dirty="0">
                <a:solidFill>
                  <a:schemeClr val="accent5">
                    <a:lumMod val="50000"/>
                  </a:schemeClr>
                </a:solidFill>
              </a:rPr>
            </a:br>
            <a:endParaRPr lang="tr-TR" b="1" dirty="0">
              <a:solidFill>
                <a:schemeClr val="accent5">
                  <a:lumMod val="50000"/>
                </a:schemeClr>
              </a:solidFill>
            </a:endParaRPr>
          </a:p>
        </p:txBody>
      </p:sp>
      <p:sp>
        <p:nvSpPr>
          <p:cNvPr id="3" name="İçerik Yer Tutucusu 2"/>
          <p:cNvSpPr>
            <a:spLocks noGrp="1"/>
          </p:cNvSpPr>
          <p:nvPr>
            <p:ph idx="1"/>
          </p:nvPr>
        </p:nvSpPr>
        <p:spPr>
          <a:xfrm>
            <a:off x="383108" y="1319349"/>
            <a:ext cx="4842036" cy="5564777"/>
          </a:xfrm>
        </p:spPr>
        <p:txBody>
          <a:bodyPr>
            <a:normAutofit/>
          </a:bodyPr>
          <a:lstStyle/>
          <a:p>
            <a:r>
              <a:rPr lang="tr-TR" sz="2000" dirty="0"/>
              <a:t>Öğrenci Katılımı</a:t>
            </a:r>
          </a:p>
          <a:p>
            <a:pPr marL="0" indent="0">
              <a:buNone/>
            </a:pPr>
            <a:r>
              <a:rPr lang="tr-TR" sz="2000" dirty="0"/>
              <a:t>Kalite güvencesi sistemine öğrenci katılımı artırılmalıdır. </a:t>
            </a:r>
          </a:p>
          <a:p>
            <a:pPr marL="0" indent="0">
              <a:buNone/>
            </a:pPr>
            <a:r>
              <a:rPr lang="tr-TR" sz="2000" dirty="0" smtClean="0"/>
              <a:t>Kalite </a:t>
            </a:r>
            <a:r>
              <a:rPr lang="tr-TR" sz="2000" dirty="0"/>
              <a:t>kültürünün öğrenciler tarafından içselleştirilmesi ve yaygınlaştırılmasını sağlanmalıdır</a:t>
            </a:r>
            <a:r>
              <a:rPr lang="tr-TR" sz="2000" dirty="0" smtClean="0"/>
              <a:t>.</a:t>
            </a:r>
          </a:p>
          <a:p>
            <a:pPr marL="0" indent="0">
              <a:buNone/>
            </a:pPr>
            <a:endParaRPr lang="tr-TR" dirty="0" smtClean="0"/>
          </a:p>
          <a:p>
            <a:pPr marL="0" indent="0">
              <a:buNone/>
            </a:pPr>
            <a:r>
              <a:rPr lang="tr-TR" dirty="0" smtClean="0"/>
              <a:t>Program </a:t>
            </a:r>
            <a:r>
              <a:rPr lang="tr-TR" dirty="0"/>
              <a:t>çıktıları belirlenirken, paydaş görüşleri alınmalı ve çıktılar oluşturulurken katılımları sağlanmalıdır. </a:t>
            </a:r>
            <a:endParaRPr lang="tr-TR" dirty="0" smtClean="0"/>
          </a:p>
          <a:p>
            <a:pPr marL="0" indent="0">
              <a:buNone/>
            </a:pPr>
            <a:r>
              <a:rPr lang="tr-TR" dirty="0" smtClean="0"/>
              <a:t>Öncelikle </a:t>
            </a:r>
            <a:r>
              <a:rPr lang="tr-TR" dirty="0"/>
              <a:t>programdan mezun olan bireylerin hangi özelliklere sahip olması gerektiğini belirlemek için ihtiyaç analizi yapılmalıdır.</a:t>
            </a:r>
          </a:p>
          <a:p>
            <a:pPr marL="0" indent="0">
              <a:buNone/>
            </a:pPr>
            <a:endParaRPr lang="tr-TR" dirty="0"/>
          </a:p>
        </p:txBody>
      </p:sp>
      <p:pic>
        <p:nvPicPr>
          <p:cNvPr id="4" name="Picture 1" descr="Bahçeşehir Univers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885" y="6311900"/>
            <a:ext cx="952229" cy="34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86536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chemeClr val="accent4">
                    <a:lumMod val="50000"/>
                  </a:schemeClr>
                </a:solidFill>
              </a:rPr>
              <a:t>İç ve dış paydaşların görüşleri alınarak belirlenmesi gereken program çıktıları;</a:t>
            </a:r>
            <a:r>
              <a:rPr lang="tr-TR" dirty="0"/>
              <a:t/>
            </a:r>
            <a:br>
              <a:rPr lang="tr-TR" dirty="0"/>
            </a:br>
            <a:endParaRPr lang="tr-TR" dirty="0"/>
          </a:p>
        </p:txBody>
      </p:sp>
      <p:sp>
        <p:nvSpPr>
          <p:cNvPr id="3" name="İçerik Yer Tutucusu 2"/>
          <p:cNvSpPr>
            <a:spLocks noGrp="1"/>
          </p:cNvSpPr>
          <p:nvPr>
            <p:ph idx="1"/>
          </p:nvPr>
        </p:nvSpPr>
        <p:spPr/>
        <p:txBody>
          <a:bodyPr>
            <a:normAutofit/>
          </a:bodyPr>
          <a:lstStyle/>
          <a:p>
            <a:endParaRPr lang="tr-TR" dirty="0"/>
          </a:p>
          <a:p>
            <a:endParaRPr lang="tr-TR" dirty="0"/>
          </a:p>
          <a:p>
            <a:r>
              <a:rPr lang="tr-TR" dirty="0"/>
              <a:t>Tüm paydaşlar tarafından anlaşılabilecek şekilde olmalı,</a:t>
            </a:r>
          </a:p>
          <a:p>
            <a:r>
              <a:rPr lang="tr-TR" dirty="0"/>
              <a:t>Önemli ve anahtar çıktıları içermeli,</a:t>
            </a:r>
          </a:p>
          <a:p>
            <a:r>
              <a:rPr lang="tr-TR" dirty="0"/>
              <a:t>Bir program için 10-15 yeterlilik olarak yazılmalı,</a:t>
            </a:r>
          </a:p>
          <a:p>
            <a:r>
              <a:rPr lang="tr-TR" dirty="0"/>
              <a:t>Anahtar yetkinlikleri kapsamalıdır.</a:t>
            </a:r>
          </a:p>
        </p:txBody>
      </p:sp>
      <p:pic>
        <p:nvPicPr>
          <p:cNvPr id="4" name="Picture 1" descr="Bahçeşehir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885" y="6311900"/>
            <a:ext cx="952229" cy="34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4008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339634"/>
            <a:ext cx="8596668" cy="992785"/>
          </a:xfrm>
        </p:spPr>
        <p:txBody>
          <a:bodyPr/>
          <a:lstStyle/>
          <a:p>
            <a:r>
              <a:rPr lang="tr-TR" b="1" dirty="0" smtClean="0">
                <a:solidFill>
                  <a:schemeClr val="accent5">
                    <a:lumMod val="50000"/>
                  </a:schemeClr>
                </a:solidFill>
              </a:rPr>
              <a:t>BAU Kalite Komisyonu</a:t>
            </a:r>
            <a:endParaRPr lang="tr-TR" b="1" dirty="0">
              <a:solidFill>
                <a:schemeClr val="accent5">
                  <a:lumMod val="50000"/>
                </a:schemeClr>
              </a:solidFill>
            </a:endParaRPr>
          </a:p>
        </p:txBody>
      </p:sp>
      <p:sp>
        <p:nvSpPr>
          <p:cNvPr id="3" name="İçerik Yer Tutucusu 2"/>
          <p:cNvSpPr>
            <a:spLocks noGrp="1"/>
          </p:cNvSpPr>
          <p:nvPr>
            <p:ph idx="1"/>
          </p:nvPr>
        </p:nvSpPr>
        <p:spPr>
          <a:xfrm>
            <a:off x="6244046" y="1935072"/>
            <a:ext cx="4400006" cy="3472952"/>
          </a:xfrm>
        </p:spPr>
        <p:txBody>
          <a:bodyPr>
            <a:normAutofit/>
          </a:bodyPr>
          <a:lstStyle/>
          <a:p>
            <a:pPr marL="0" indent="0">
              <a:buNone/>
            </a:pPr>
            <a:r>
              <a:rPr lang="tr-TR" sz="2400" dirty="0"/>
              <a:t>K</a:t>
            </a:r>
            <a:r>
              <a:rPr lang="tr-TR" sz="2400" dirty="0" smtClean="0"/>
              <a:t>alite komisyonlarının yapılanmalarının tamamlanması, </a:t>
            </a:r>
          </a:p>
          <a:p>
            <a:pPr marL="0" indent="0">
              <a:buNone/>
            </a:pPr>
            <a:r>
              <a:rPr lang="tr-TR" sz="2400" dirty="0" smtClean="0"/>
              <a:t>iç </a:t>
            </a:r>
            <a:r>
              <a:rPr lang="tr-TR" sz="2400" dirty="0"/>
              <a:t>değerlendirme çalışmalarının sadece rapor yazımıyla sınırlı </a:t>
            </a:r>
            <a:r>
              <a:rPr lang="tr-TR" sz="2400" dirty="0" smtClean="0"/>
              <a:t>kalmayıp yıl </a:t>
            </a:r>
            <a:r>
              <a:rPr lang="tr-TR" sz="2400" dirty="0"/>
              <a:t>içine yayılmış faaliyetleri </a:t>
            </a:r>
            <a:r>
              <a:rPr lang="tr-TR" sz="2400" dirty="0" smtClean="0"/>
              <a:t>kapsaması beklenmektedir.</a:t>
            </a:r>
          </a:p>
          <a:p>
            <a:pPr marL="0" indent="0">
              <a:buNone/>
            </a:pPr>
            <a:endParaRPr lang="tr-TR" sz="2400" dirty="0"/>
          </a:p>
        </p:txBody>
      </p:sp>
      <p:graphicFrame>
        <p:nvGraphicFramePr>
          <p:cNvPr id="5" name="Tablo 4"/>
          <p:cNvGraphicFramePr>
            <a:graphicFrameLocks noGrp="1"/>
          </p:cNvGraphicFramePr>
          <p:nvPr>
            <p:extLst>
              <p:ext uri="{D42A27DB-BD31-4B8C-83A1-F6EECF244321}">
                <p14:modId xmlns:p14="http://schemas.microsoft.com/office/powerpoint/2010/main" val="3486558255"/>
              </p:ext>
            </p:extLst>
          </p:nvPr>
        </p:nvGraphicFramePr>
        <p:xfrm>
          <a:off x="677334" y="1332419"/>
          <a:ext cx="5566712" cy="5018131"/>
        </p:xfrm>
        <a:graphic>
          <a:graphicData uri="http://schemas.openxmlformats.org/drawingml/2006/table">
            <a:tbl>
              <a:tblPr>
                <a:tableStyleId>{5C22544A-7EE6-4342-B048-85BDC9FD1C3A}</a:tableStyleId>
              </a:tblPr>
              <a:tblGrid>
                <a:gridCol w="2783356">
                  <a:extLst>
                    <a:ext uri="{9D8B030D-6E8A-4147-A177-3AD203B41FA5}">
                      <a16:colId xmlns:a16="http://schemas.microsoft.com/office/drawing/2014/main" val="2745352818"/>
                    </a:ext>
                  </a:extLst>
                </a:gridCol>
                <a:gridCol w="2783356">
                  <a:extLst>
                    <a:ext uri="{9D8B030D-6E8A-4147-A177-3AD203B41FA5}">
                      <a16:colId xmlns:a16="http://schemas.microsoft.com/office/drawing/2014/main" val="1400360877"/>
                    </a:ext>
                  </a:extLst>
                </a:gridCol>
              </a:tblGrid>
              <a:tr h="278209">
                <a:tc gridSpan="2">
                  <a:txBody>
                    <a:bodyPr/>
                    <a:lstStyle/>
                    <a:p>
                      <a:pPr algn="ctr" fontAlgn="ctr"/>
                      <a:r>
                        <a:rPr lang="tr-TR" sz="900" b="1" u="none" strike="noStrike" dirty="0">
                          <a:solidFill>
                            <a:srgbClr val="002060"/>
                          </a:solidFill>
                          <a:effectLst/>
                        </a:rPr>
                        <a:t>BAHÇEŞEHİR ÜNİVERSİTESİ KALİTE KOMİSYONU ÜYELERİ</a:t>
                      </a:r>
                      <a:endParaRPr lang="tr-TR" sz="900" b="1" i="0" u="none" strike="noStrike" dirty="0">
                        <a:solidFill>
                          <a:srgbClr val="002060"/>
                        </a:solidFill>
                        <a:effectLst/>
                        <a:latin typeface="Calibri" panose="020F0502020204030204" pitchFamily="34" charset="0"/>
                      </a:endParaRPr>
                    </a:p>
                  </a:txBody>
                  <a:tcPr marL="8118" marR="8118" marT="8118" marB="0" anchor="ctr"/>
                </a:tc>
                <a:tc hMerge="1">
                  <a:txBody>
                    <a:bodyPr/>
                    <a:lstStyle/>
                    <a:p>
                      <a:endParaRPr lang="tr-TR"/>
                    </a:p>
                  </a:txBody>
                  <a:tcPr/>
                </a:tc>
                <a:extLst>
                  <a:ext uri="{0D108BD9-81ED-4DB2-BD59-A6C34878D82A}">
                    <a16:rowId xmlns:a16="http://schemas.microsoft.com/office/drawing/2014/main" val="2757013483"/>
                  </a:ext>
                </a:extLst>
              </a:tr>
              <a:tr h="204020">
                <a:tc>
                  <a:txBody>
                    <a:bodyPr/>
                    <a:lstStyle/>
                    <a:p>
                      <a:pPr algn="l" fontAlgn="t"/>
                      <a:r>
                        <a:rPr lang="tr-TR" sz="900" b="1" u="none" strike="noStrike" dirty="0">
                          <a:solidFill>
                            <a:srgbClr val="002060"/>
                          </a:solidFill>
                          <a:effectLst/>
                        </a:rPr>
                        <a:t>AD VE SOYAD</a:t>
                      </a:r>
                      <a:endParaRPr lang="tr-TR" sz="900" b="1" i="0" u="none" strike="noStrike" dirty="0">
                        <a:solidFill>
                          <a:srgbClr val="002060"/>
                        </a:solidFill>
                        <a:effectLst/>
                        <a:latin typeface="Calibri" panose="020F0502020204030204" pitchFamily="34" charset="0"/>
                      </a:endParaRPr>
                    </a:p>
                  </a:txBody>
                  <a:tcPr marL="8118" marR="8118" marT="8118" marB="0"/>
                </a:tc>
                <a:tc>
                  <a:txBody>
                    <a:bodyPr/>
                    <a:lstStyle/>
                    <a:p>
                      <a:pPr algn="l" fontAlgn="t"/>
                      <a:r>
                        <a:rPr lang="tr-TR" sz="900" b="1" u="none" strike="noStrike" dirty="0">
                          <a:solidFill>
                            <a:srgbClr val="002060"/>
                          </a:solidFill>
                          <a:effectLst/>
                        </a:rPr>
                        <a:t>GÖREV</a:t>
                      </a:r>
                      <a:endParaRPr lang="tr-TR" sz="900" b="1" i="0" u="none" strike="noStrike" dirty="0">
                        <a:solidFill>
                          <a:srgbClr val="002060"/>
                        </a:solidFill>
                        <a:effectLst/>
                        <a:latin typeface="Calibri" panose="020F0502020204030204" pitchFamily="34" charset="0"/>
                      </a:endParaRPr>
                    </a:p>
                  </a:txBody>
                  <a:tcPr marL="8118" marR="8118" marT="8118" marB="0"/>
                </a:tc>
                <a:extLst>
                  <a:ext uri="{0D108BD9-81ED-4DB2-BD59-A6C34878D82A}">
                    <a16:rowId xmlns:a16="http://schemas.microsoft.com/office/drawing/2014/main" val="410474574"/>
                  </a:ext>
                </a:extLst>
              </a:tr>
              <a:tr h="204020">
                <a:tc>
                  <a:txBody>
                    <a:bodyPr/>
                    <a:lstStyle/>
                    <a:p>
                      <a:pPr algn="l" fontAlgn="t"/>
                      <a:r>
                        <a:rPr lang="tr-TR" sz="900" u="none" strike="noStrike" dirty="0">
                          <a:effectLst/>
                        </a:rPr>
                        <a:t>Prof. Dr. Şirin KARADENİZ</a:t>
                      </a:r>
                      <a:endParaRPr lang="tr-TR" sz="900" b="0" i="0" u="none" strike="noStrike" dirty="0">
                        <a:solidFill>
                          <a:srgbClr val="000000"/>
                        </a:solidFill>
                        <a:effectLst/>
                        <a:latin typeface="Calibri" panose="020F0502020204030204" pitchFamily="34" charset="0"/>
                      </a:endParaRPr>
                    </a:p>
                  </a:txBody>
                  <a:tcPr marL="8118" marR="8118" marT="8118" marB="0"/>
                </a:tc>
                <a:tc>
                  <a:txBody>
                    <a:bodyPr/>
                    <a:lstStyle/>
                    <a:p>
                      <a:pPr algn="l" fontAlgn="t"/>
                      <a:r>
                        <a:rPr lang="tr-TR" sz="900" u="none" strike="noStrike">
                          <a:effectLst/>
                        </a:rPr>
                        <a:t>Rektör</a:t>
                      </a:r>
                      <a:endParaRPr lang="tr-TR" sz="900" b="0" i="0" u="none" strike="noStrike">
                        <a:solidFill>
                          <a:srgbClr val="000000"/>
                        </a:solidFill>
                        <a:effectLst/>
                        <a:latin typeface="Calibri" panose="020F0502020204030204" pitchFamily="34" charset="0"/>
                      </a:endParaRPr>
                    </a:p>
                  </a:txBody>
                  <a:tcPr marL="8118" marR="8118" marT="8118" marB="0"/>
                </a:tc>
                <a:extLst>
                  <a:ext uri="{0D108BD9-81ED-4DB2-BD59-A6C34878D82A}">
                    <a16:rowId xmlns:a16="http://schemas.microsoft.com/office/drawing/2014/main" val="4121221534"/>
                  </a:ext>
                </a:extLst>
              </a:tr>
              <a:tr h="204020">
                <a:tc>
                  <a:txBody>
                    <a:bodyPr/>
                    <a:lstStyle/>
                    <a:p>
                      <a:pPr algn="l" fontAlgn="t"/>
                      <a:r>
                        <a:rPr lang="tr-TR" sz="900" u="none" strike="noStrike" dirty="0">
                          <a:effectLst/>
                        </a:rPr>
                        <a:t>Prof. Dr. F. Tunç BOZBURA</a:t>
                      </a:r>
                      <a:endParaRPr lang="tr-TR" sz="900" b="0" i="0" u="none" strike="noStrike" dirty="0">
                        <a:solidFill>
                          <a:srgbClr val="000000"/>
                        </a:solidFill>
                        <a:effectLst/>
                        <a:latin typeface="Calibri" panose="020F0502020204030204" pitchFamily="34" charset="0"/>
                      </a:endParaRPr>
                    </a:p>
                  </a:txBody>
                  <a:tcPr marL="8118" marR="8118" marT="8118" marB="0"/>
                </a:tc>
                <a:tc>
                  <a:txBody>
                    <a:bodyPr/>
                    <a:lstStyle/>
                    <a:p>
                      <a:pPr algn="l" fontAlgn="t"/>
                      <a:r>
                        <a:rPr lang="tr-TR" sz="900" u="none" strike="noStrike">
                          <a:effectLst/>
                        </a:rPr>
                        <a:t>Rektör Yardımcısı </a:t>
                      </a:r>
                      <a:endParaRPr lang="tr-TR" sz="900" b="0" i="0" u="none" strike="noStrike">
                        <a:solidFill>
                          <a:srgbClr val="000000"/>
                        </a:solidFill>
                        <a:effectLst/>
                        <a:latin typeface="Calibri" panose="020F0502020204030204" pitchFamily="34" charset="0"/>
                      </a:endParaRPr>
                    </a:p>
                  </a:txBody>
                  <a:tcPr marL="8118" marR="8118" marT="8118" marB="0"/>
                </a:tc>
                <a:extLst>
                  <a:ext uri="{0D108BD9-81ED-4DB2-BD59-A6C34878D82A}">
                    <a16:rowId xmlns:a16="http://schemas.microsoft.com/office/drawing/2014/main" val="2940118464"/>
                  </a:ext>
                </a:extLst>
              </a:tr>
              <a:tr h="204020">
                <a:tc>
                  <a:txBody>
                    <a:bodyPr/>
                    <a:lstStyle/>
                    <a:p>
                      <a:pPr algn="l" fontAlgn="t"/>
                      <a:r>
                        <a:rPr lang="tr-TR" sz="900" u="none" strike="noStrike" dirty="0">
                          <a:effectLst/>
                        </a:rPr>
                        <a:t>Prof. Dr. Ahmet BEŞKESE</a:t>
                      </a:r>
                      <a:endParaRPr lang="tr-TR" sz="900" b="0" i="0" u="none" strike="noStrike" dirty="0">
                        <a:solidFill>
                          <a:srgbClr val="000000"/>
                        </a:solidFill>
                        <a:effectLst/>
                        <a:latin typeface="Calibri" panose="020F0502020204030204" pitchFamily="34" charset="0"/>
                      </a:endParaRPr>
                    </a:p>
                  </a:txBody>
                  <a:tcPr marL="8118" marR="8118" marT="8118" marB="0"/>
                </a:tc>
                <a:tc>
                  <a:txBody>
                    <a:bodyPr/>
                    <a:lstStyle/>
                    <a:p>
                      <a:pPr algn="l" fontAlgn="t"/>
                      <a:r>
                        <a:rPr lang="tr-TR" sz="900" u="none" strike="noStrike">
                          <a:effectLst/>
                        </a:rPr>
                        <a:t>Rektör Yardımcısı</a:t>
                      </a:r>
                      <a:endParaRPr lang="tr-TR" sz="900" b="0" i="0" u="none" strike="noStrike">
                        <a:solidFill>
                          <a:srgbClr val="000000"/>
                        </a:solidFill>
                        <a:effectLst/>
                        <a:latin typeface="Calibri" panose="020F0502020204030204" pitchFamily="34" charset="0"/>
                      </a:endParaRPr>
                    </a:p>
                  </a:txBody>
                  <a:tcPr marL="8118" marR="8118" marT="8118" marB="0"/>
                </a:tc>
                <a:extLst>
                  <a:ext uri="{0D108BD9-81ED-4DB2-BD59-A6C34878D82A}">
                    <a16:rowId xmlns:a16="http://schemas.microsoft.com/office/drawing/2014/main" val="3789606284"/>
                  </a:ext>
                </a:extLst>
              </a:tr>
              <a:tr h="204020">
                <a:tc>
                  <a:txBody>
                    <a:bodyPr/>
                    <a:lstStyle/>
                    <a:p>
                      <a:pPr algn="l" fontAlgn="t"/>
                      <a:r>
                        <a:rPr lang="tr-TR" sz="900" u="none" strike="noStrike" dirty="0">
                          <a:effectLst/>
                        </a:rPr>
                        <a:t>Hikmet YILDIRIM</a:t>
                      </a:r>
                      <a:endParaRPr lang="tr-TR" sz="900" b="0" i="0" u="none" strike="noStrike" dirty="0">
                        <a:solidFill>
                          <a:srgbClr val="000000"/>
                        </a:solidFill>
                        <a:effectLst/>
                        <a:latin typeface="Calibri" panose="020F0502020204030204" pitchFamily="34" charset="0"/>
                      </a:endParaRPr>
                    </a:p>
                  </a:txBody>
                  <a:tcPr marL="8118" marR="8118" marT="8118" marB="0"/>
                </a:tc>
                <a:tc>
                  <a:txBody>
                    <a:bodyPr/>
                    <a:lstStyle/>
                    <a:p>
                      <a:pPr algn="l" fontAlgn="t"/>
                      <a:r>
                        <a:rPr lang="tr-TR" sz="900" u="none" strike="noStrike">
                          <a:effectLst/>
                        </a:rPr>
                        <a:t>Genel Sekreter</a:t>
                      </a:r>
                      <a:endParaRPr lang="tr-TR" sz="900" b="0" i="0" u="none" strike="noStrike">
                        <a:solidFill>
                          <a:srgbClr val="000000"/>
                        </a:solidFill>
                        <a:effectLst/>
                        <a:latin typeface="Calibri" panose="020F0502020204030204" pitchFamily="34" charset="0"/>
                      </a:endParaRPr>
                    </a:p>
                  </a:txBody>
                  <a:tcPr marL="8118" marR="8118" marT="8118" marB="0"/>
                </a:tc>
                <a:extLst>
                  <a:ext uri="{0D108BD9-81ED-4DB2-BD59-A6C34878D82A}">
                    <a16:rowId xmlns:a16="http://schemas.microsoft.com/office/drawing/2014/main" val="21586188"/>
                  </a:ext>
                </a:extLst>
              </a:tr>
              <a:tr h="204020">
                <a:tc>
                  <a:txBody>
                    <a:bodyPr/>
                    <a:lstStyle/>
                    <a:p>
                      <a:pPr algn="l" fontAlgn="t"/>
                      <a:r>
                        <a:rPr lang="tr-TR" sz="900" u="none" strike="noStrike" dirty="0">
                          <a:effectLst/>
                        </a:rPr>
                        <a:t>Arzu YÜKSEL</a:t>
                      </a:r>
                      <a:endParaRPr lang="tr-TR" sz="900" b="0" i="0" u="none" strike="noStrike" dirty="0">
                        <a:solidFill>
                          <a:srgbClr val="000000"/>
                        </a:solidFill>
                        <a:effectLst/>
                        <a:latin typeface="Calibri" panose="020F0502020204030204" pitchFamily="34" charset="0"/>
                      </a:endParaRPr>
                    </a:p>
                  </a:txBody>
                  <a:tcPr marL="8118" marR="8118" marT="8118" marB="0"/>
                </a:tc>
                <a:tc>
                  <a:txBody>
                    <a:bodyPr/>
                    <a:lstStyle/>
                    <a:p>
                      <a:pPr algn="l" fontAlgn="t"/>
                      <a:r>
                        <a:rPr lang="tr-TR" sz="900" u="none" strike="noStrike" dirty="0">
                          <a:effectLst/>
                        </a:rPr>
                        <a:t>Genel Sekreter Yardımcısı</a:t>
                      </a:r>
                      <a:endParaRPr lang="tr-TR" sz="900" b="0" i="0" u="none" strike="noStrike" dirty="0">
                        <a:solidFill>
                          <a:srgbClr val="000000"/>
                        </a:solidFill>
                        <a:effectLst/>
                        <a:latin typeface="Calibri" panose="020F0502020204030204" pitchFamily="34" charset="0"/>
                      </a:endParaRPr>
                    </a:p>
                  </a:txBody>
                  <a:tcPr marL="8118" marR="8118" marT="8118" marB="0"/>
                </a:tc>
                <a:extLst>
                  <a:ext uri="{0D108BD9-81ED-4DB2-BD59-A6C34878D82A}">
                    <a16:rowId xmlns:a16="http://schemas.microsoft.com/office/drawing/2014/main" val="1451377720"/>
                  </a:ext>
                </a:extLst>
              </a:tr>
              <a:tr h="204020">
                <a:tc>
                  <a:txBody>
                    <a:bodyPr/>
                    <a:lstStyle/>
                    <a:p>
                      <a:pPr algn="l" fontAlgn="t"/>
                      <a:r>
                        <a:rPr lang="tr-TR" sz="900" u="none" strike="noStrike" dirty="0">
                          <a:effectLst/>
                        </a:rPr>
                        <a:t>Güneş Türker KURŞUN</a:t>
                      </a:r>
                      <a:endParaRPr lang="tr-TR" sz="900" b="0" i="0" u="none" strike="noStrike" dirty="0">
                        <a:solidFill>
                          <a:srgbClr val="000000"/>
                        </a:solidFill>
                        <a:effectLst/>
                        <a:latin typeface="Calibri" panose="020F0502020204030204" pitchFamily="34" charset="0"/>
                      </a:endParaRPr>
                    </a:p>
                  </a:txBody>
                  <a:tcPr marL="8118" marR="8118" marT="8118" marB="0"/>
                </a:tc>
                <a:tc>
                  <a:txBody>
                    <a:bodyPr/>
                    <a:lstStyle/>
                    <a:p>
                      <a:pPr algn="l" fontAlgn="t"/>
                      <a:r>
                        <a:rPr lang="tr-TR" sz="900" u="none" strike="noStrike" dirty="0">
                          <a:effectLst/>
                        </a:rPr>
                        <a:t>Strateji Geliştirme ve Planlama Daire Başkanı </a:t>
                      </a:r>
                      <a:endParaRPr lang="tr-TR" sz="900" b="0" i="0" u="none" strike="noStrike" dirty="0">
                        <a:solidFill>
                          <a:srgbClr val="000000"/>
                        </a:solidFill>
                        <a:effectLst/>
                        <a:latin typeface="Calibri" panose="020F0502020204030204" pitchFamily="34" charset="0"/>
                      </a:endParaRPr>
                    </a:p>
                  </a:txBody>
                  <a:tcPr marL="8118" marR="8118" marT="8118" marB="0"/>
                </a:tc>
                <a:extLst>
                  <a:ext uri="{0D108BD9-81ED-4DB2-BD59-A6C34878D82A}">
                    <a16:rowId xmlns:a16="http://schemas.microsoft.com/office/drawing/2014/main" val="916298590"/>
                  </a:ext>
                </a:extLst>
              </a:tr>
              <a:tr h="204020">
                <a:tc>
                  <a:txBody>
                    <a:bodyPr/>
                    <a:lstStyle/>
                    <a:p>
                      <a:pPr algn="l" fontAlgn="t"/>
                      <a:r>
                        <a:rPr lang="tr-TR" sz="900" u="none" strike="noStrike" dirty="0">
                          <a:effectLst/>
                        </a:rPr>
                        <a:t>Prof. Dr. Fatma ULUCAN ÖZKUL</a:t>
                      </a:r>
                      <a:endParaRPr lang="tr-TR" sz="900" b="0" i="0" u="none" strike="noStrike" dirty="0">
                        <a:solidFill>
                          <a:srgbClr val="000000"/>
                        </a:solidFill>
                        <a:effectLst/>
                        <a:latin typeface="Calibri" panose="020F0502020204030204" pitchFamily="34" charset="0"/>
                      </a:endParaRPr>
                    </a:p>
                  </a:txBody>
                  <a:tcPr marL="8118" marR="8118" marT="8118" marB="0"/>
                </a:tc>
                <a:tc>
                  <a:txBody>
                    <a:bodyPr/>
                    <a:lstStyle/>
                    <a:p>
                      <a:pPr algn="l" fontAlgn="t"/>
                      <a:r>
                        <a:rPr lang="tr-TR" sz="900" u="none" strike="noStrike" dirty="0">
                          <a:effectLst/>
                        </a:rPr>
                        <a:t>Lisansüstü Eğitim Enstitüsü Müdürü</a:t>
                      </a:r>
                      <a:endParaRPr lang="tr-TR" sz="900" b="0" i="0" u="none" strike="noStrike" dirty="0">
                        <a:solidFill>
                          <a:srgbClr val="000000"/>
                        </a:solidFill>
                        <a:effectLst/>
                        <a:latin typeface="Calibri" panose="020F0502020204030204" pitchFamily="34" charset="0"/>
                      </a:endParaRPr>
                    </a:p>
                  </a:txBody>
                  <a:tcPr marL="8118" marR="8118" marT="8118" marB="0"/>
                </a:tc>
                <a:extLst>
                  <a:ext uri="{0D108BD9-81ED-4DB2-BD59-A6C34878D82A}">
                    <a16:rowId xmlns:a16="http://schemas.microsoft.com/office/drawing/2014/main" val="938870018"/>
                  </a:ext>
                </a:extLst>
              </a:tr>
              <a:tr h="204020">
                <a:tc>
                  <a:txBody>
                    <a:bodyPr/>
                    <a:lstStyle/>
                    <a:p>
                      <a:pPr algn="l" fontAlgn="t"/>
                      <a:r>
                        <a:rPr lang="en-US" sz="900" u="none" strike="noStrike" dirty="0">
                          <a:effectLst/>
                        </a:rPr>
                        <a:t>Prof. Dr. </a:t>
                      </a:r>
                      <a:r>
                        <a:rPr lang="en-US" sz="900" u="none" strike="noStrike" dirty="0" err="1" smtClean="0">
                          <a:effectLst/>
                        </a:rPr>
                        <a:t>Yaşar</a:t>
                      </a:r>
                      <a:r>
                        <a:rPr lang="tr-TR" sz="900" u="none" strike="noStrike" dirty="0" smtClean="0">
                          <a:effectLst/>
                        </a:rPr>
                        <a:t> </a:t>
                      </a:r>
                      <a:r>
                        <a:rPr lang="en-US" sz="900" u="none" strike="noStrike" dirty="0" smtClean="0">
                          <a:effectLst/>
                        </a:rPr>
                        <a:t>Birol </a:t>
                      </a:r>
                      <a:r>
                        <a:rPr lang="en-US" sz="900" u="none" strike="noStrike" dirty="0">
                          <a:effectLst/>
                        </a:rPr>
                        <a:t>SAYGI</a:t>
                      </a:r>
                      <a:endParaRPr lang="en-US" sz="900" b="0" i="0" u="none" strike="noStrike" dirty="0">
                        <a:solidFill>
                          <a:srgbClr val="000000"/>
                        </a:solidFill>
                        <a:effectLst/>
                        <a:latin typeface="Calibri" panose="020F0502020204030204" pitchFamily="34" charset="0"/>
                      </a:endParaRPr>
                    </a:p>
                  </a:txBody>
                  <a:tcPr marL="8118" marR="8118" marT="8118" marB="0"/>
                </a:tc>
                <a:tc>
                  <a:txBody>
                    <a:bodyPr/>
                    <a:lstStyle/>
                    <a:p>
                      <a:pPr algn="l" fontAlgn="t"/>
                      <a:r>
                        <a:rPr lang="tr-TR" sz="900" u="none" strike="noStrike" dirty="0">
                          <a:effectLst/>
                        </a:rPr>
                        <a:t>Gastronomi ve Mutfak Sanatları Bölüm Başkanı</a:t>
                      </a:r>
                      <a:endParaRPr lang="tr-TR" sz="900" b="0" i="0" u="none" strike="noStrike" dirty="0">
                        <a:solidFill>
                          <a:srgbClr val="000000"/>
                        </a:solidFill>
                        <a:effectLst/>
                        <a:latin typeface="Calibri" panose="020F0502020204030204" pitchFamily="34" charset="0"/>
                      </a:endParaRPr>
                    </a:p>
                  </a:txBody>
                  <a:tcPr marL="8118" marR="8118" marT="8118" marB="0"/>
                </a:tc>
                <a:extLst>
                  <a:ext uri="{0D108BD9-81ED-4DB2-BD59-A6C34878D82A}">
                    <a16:rowId xmlns:a16="http://schemas.microsoft.com/office/drawing/2014/main" val="323165527"/>
                  </a:ext>
                </a:extLst>
              </a:tr>
              <a:tr h="204020">
                <a:tc>
                  <a:txBody>
                    <a:bodyPr/>
                    <a:lstStyle/>
                    <a:p>
                      <a:pPr algn="l" fontAlgn="t"/>
                      <a:r>
                        <a:rPr lang="tr-TR" sz="900" u="none" strike="noStrike" dirty="0">
                          <a:effectLst/>
                        </a:rPr>
                        <a:t>Prof. Dr. Alper TUNGA</a:t>
                      </a:r>
                      <a:endParaRPr lang="tr-TR" sz="900" b="0" i="0" u="none" strike="noStrike" dirty="0">
                        <a:solidFill>
                          <a:srgbClr val="000000"/>
                        </a:solidFill>
                        <a:effectLst/>
                        <a:latin typeface="Calibri" panose="020F0502020204030204" pitchFamily="34" charset="0"/>
                      </a:endParaRPr>
                    </a:p>
                  </a:txBody>
                  <a:tcPr marL="8118" marR="8118" marT="8118" marB="0"/>
                </a:tc>
                <a:tc>
                  <a:txBody>
                    <a:bodyPr/>
                    <a:lstStyle/>
                    <a:p>
                      <a:pPr algn="l" fontAlgn="t"/>
                      <a:r>
                        <a:rPr lang="tr-TR" sz="900" u="none" strike="noStrike" dirty="0">
                          <a:effectLst/>
                        </a:rPr>
                        <a:t>Mühendislik ve Doğa Bilimleri Fak. Dekan Yardımcısı</a:t>
                      </a:r>
                      <a:endParaRPr lang="tr-TR" sz="900" b="0" i="0" u="none" strike="noStrike" dirty="0">
                        <a:solidFill>
                          <a:srgbClr val="000000"/>
                        </a:solidFill>
                        <a:effectLst/>
                        <a:latin typeface="Calibri" panose="020F0502020204030204" pitchFamily="34" charset="0"/>
                      </a:endParaRPr>
                    </a:p>
                  </a:txBody>
                  <a:tcPr marL="8118" marR="8118" marT="8118" marB="0"/>
                </a:tc>
                <a:extLst>
                  <a:ext uri="{0D108BD9-81ED-4DB2-BD59-A6C34878D82A}">
                    <a16:rowId xmlns:a16="http://schemas.microsoft.com/office/drawing/2014/main" val="751242082"/>
                  </a:ext>
                </a:extLst>
              </a:tr>
              <a:tr h="204020">
                <a:tc>
                  <a:txBody>
                    <a:bodyPr/>
                    <a:lstStyle/>
                    <a:p>
                      <a:pPr algn="l" fontAlgn="t"/>
                      <a:r>
                        <a:rPr lang="tr-TR" sz="900" u="none" strike="noStrike" dirty="0">
                          <a:effectLst/>
                        </a:rPr>
                        <a:t>Doç. Dr. H. Emir YÜZBAŞIOĞLU </a:t>
                      </a:r>
                      <a:endParaRPr lang="tr-TR" sz="900" b="0" i="0" u="none" strike="noStrike" dirty="0">
                        <a:solidFill>
                          <a:srgbClr val="000000"/>
                        </a:solidFill>
                        <a:effectLst/>
                        <a:latin typeface="Calibri" panose="020F0502020204030204" pitchFamily="34" charset="0"/>
                      </a:endParaRPr>
                    </a:p>
                  </a:txBody>
                  <a:tcPr marL="8118" marR="8118" marT="8118" marB="0"/>
                </a:tc>
                <a:tc>
                  <a:txBody>
                    <a:bodyPr/>
                    <a:lstStyle/>
                    <a:p>
                      <a:pPr algn="l" fontAlgn="t"/>
                      <a:r>
                        <a:rPr lang="tr-TR" sz="900" u="none" strike="noStrike" dirty="0">
                          <a:effectLst/>
                        </a:rPr>
                        <a:t>Diş Hekimliği Fakültesi Dekan Yardımcısı</a:t>
                      </a:r>
                      <a:endParaRPr lang="tr-TR" sz="900" b="0" i="0" u="none" strike="noStrike" dirty="0">
                        <a:solidFill>
                          <a:srgbClr val="000000"/>
                        </a:solidFill>
                        <a:effectLst/>
                        <a:latin typeface="Calibri" panose="020F0502020204030204" pitchFamily="34" charset="0"/>
                      </a:endParaRPr>
                    </a:p>
                  </a:txBody>
                  <a:tcPr marL="8118" marR="8118" marT="8118" marB="0"/>
                </a:tc>
                <a:extLst>
                  <a:ext uri="{0D108BD9-81ED-4DB2-BD59-A6C34878D82A}">
                    <a16:rowId xmlns:a16="http://schemas.microsoft.com/office/drawing/2014/main" val="1260901562"/>
                  </a:ext>
                </a:extLst>
              </a:tr>
              <a:tr h="204020">
                <a:tc>
                  <a:txBody>
                    <a:bodyPr/>
                    <a:lstStyle/>
                    <a:p>
                      <a:pPr algn="l" fontAlgn="t"/>
                      <a:r>
                        <a:rPr lang="tr-TR" sz="900" u="none" strike="noStrike" dirty="0">
                          <a:effectLst/>
                        </a:rPr>
                        <a:t>Doç. Dr. Zafer KAHRAMAN</a:t>
                      </a:r>
                      <a:endParaRPr lang="tr-TR" sz="900" b="0" i="0" u="none" strike="noStrike" dirty="0">
                        <a:solidFill>
                          <a:srgbClr val="000000"/>
                        </a:solidFill>
                        <a:effectLst/>
                        <a:latin typeface="Calibri" panose="020F0502020204030204" pitchFamily="34" charset="0"/>
                      </a:endParaRPr>
                    </a:p>
                  </a:txBody>
                  <a:tcPr marL="8118" marR="8118" marT="8118" marB="0"/>
                </a:tc>
                <a:tc>
                  <a:txBody>
                    <a:bodyPr/>
                    <a:lstStyle/>
                    <a:p>
                      <a:pPr algn="l" fontAlgn="t"/>
                      <a:r>
                        <a:rPr lang="tr-TR" sz="900" u="none" strike="noStrike" dirty="0">
                          <a:effectLst/>
                        </a:rPr>
                        <a:t>Hukuk Fakültesi Dekan Yardımcısı</a:t>
                      </a:r>
                      <a:endParaRPr lang="tr-TR" sz="900" b="0" i="0" u="none" strike="noStrike" dirty="0">
                        <a:solidFill>
                          <a:srgbClr val="000000"/>
                        </a:solidFill>
                        <a:effectLst/>
                        <a:latin typeface="Calibri" panose="020F0502020204030204" pitchFamily="34" charset="0"/>
                      </a:endParaRPr>
                    </a:p>
                  </a:txBody>
                  <a:tcPr marL="8118" marR="8118" marT="8118" marB="0"/>
                </a:tc>
                <a:extLst>
                  <a:ext uri="{0D108BD9-81ED-4DB2-BD59-A6C34878D82A}">
                    <a16:rowId xmlns:a16="http://schemas.microsoft.com/office/drawing/2014/main" val="4242767510"/>
                  </a:ext>
                </a:extLst>
              </a:tr>
              <a:tr h="204020">
                <a:tc>
                  <a:txBody>
                    <a:bodyPr/>
                    <a:lstStyle/>
                    <a:p>
                      <a:pPr algn="l" fontAlgn="t"/>
                      <a:r>
                        <a:rPr lang="tr-TR" sz="900" u="none" strike="noStrike" dirty="0">
                          <a:effectLst/>
                        </a:rPr>
                        <a:t>Doç. Dr. </a:t>
                      </a:r>
                      <a:r>
                        <a:rPr lang="tr-TR" sz="900" u="none" strike="noStrike" dirty="0" err="1" smtClean="0">
                          <a:effectLst/>
                        </a:rPr>
                        <a:t>Enisa</a:t>
                      </a:r>
                      <a:r>
                        <a:rPr lang="tr-TR" sz="900" u="none" strike="noStrike" dirty="0" smtClean="0">
                          <a:effectLst/>
                        </a:rPr>
                        <a:t> </a:t>
                      </a:r>
                      <a:r>
                        <a:rPr lang="tr-TR" sz="900" u="none" strike="noStrike" dirty="0">
                          <a:effectLst/>
                        </a:rPr>
                        <a:t>MEDE</a:t>
                      </a:r>
                      <a:endParaRPr lang="tr-TR" sz="900" b="0" i="0" u="none" strike="noStrike" dirty="0">
                        <a:solidFill>
                          <a:srgbClr val="000000"/>
                        </a:solidFill>
                        <a:effectLst/>
                        <a:latin typeface="Calibri" panose="020F0502020204030204" pitchFamily="34" charset="0"/>
                      </a:endParaRPr>
                    </a:p>
                  </a:txBody>
                  <a:tcPr marL="8118" marR="8118" marT="8118" marB="0"/>
                </a:tc>
                <a:tc>
                  <a:txBody>
                    <a:bodyPr/>
                    <a:lstStyle/>
                    <a:p>
                      <a:pPr algn="l" fontAlgn="t"/>
                      <a:r>
                        <a:rPr lang="tr-TR" sz="900" u="none" strike="noStrike" dirty="0">
                          <a:effectLst/>
                        </a:rPr>
                        <a:t>Eğitim Bilimleri Fakültesi Dekan Yardımcısı</a:t>
                      </a:r>
                      <a:endParaRPr lang="tr-TR" sz="900" b="0" i="0" u="none" strike="noStrike" dirty="0">
                        <a:solidFill>
                          <a:srgbClr val="000000"/>
                        </a:solidFill>
                        <a:effectLst/>
                        <a:latin typeface="Calibri" panose="020F0502020204030204" pitchFamily="34" charset="0"/>
                      </a:endParaRPr>
                    </a:p>
                  </a:txBody>
                  <a:tcPr marL="8118" marR="8118" marT="8118" marB="0"/>
                </a:tc>
                <a:extLst>
                  <a:ext uri="{0D108BD9-81ED-4DB2-BD59-A6C34878D82A}">
                    <a16:rowId xmlns:a16="http://schemas.microsoft.com/office/drawing/2014/main" val="2282632460"/>
                  </a:ext>
                </a:extLst>
              </a:tr>
              <a:tr h="285177">
                <a:tc>
                  <a:txBody>
                    <a:bodyPr/>
                    <a:lstStyle/>
                    <a:p>
                      <a:pPr algn="l" fontAlgn="t"/>
                      <a:r>
                        <a:rPr lang="tr-TR" sz="900" u="none" strike="noStrike">
                          <a:effectLst/>
                        </a:rPr>
                        <a:t>Doç. Dr. Bülent ANIL</a:t>
                      </a:r>
                      <a:endParaRPr lang="tr-TR" sz="900" b="0" i="0" u="none" strike="noStrike">
                        <a:solidFill>
                          <a:srgbClr val="000000"/>
                        </a:solidFill>
                        <a:effectLst/>
                        <a:latin typeface="Calibri" panose="020F0502020204030204" pitchFamily="34" charset="0"/>
                      </a:endParaRPr>
                    </a:p>
                  </a:txBody>
                  <a:tcPr marL="8118" marR="8118" marT="8118" marB="0"/>
                </a:tc>
                <a:tc>
                  <a:txBody>
                    <a:bodyPr/>
                    <a:lstStyle/>
                    <a:p>
                      <a:pPr algn="l" fontAlgn="t"/>
                      <a:r>
                        <a:rPr lang="tr-TR" sz="900" u="none" strike="noStrike" dirty="0">
                          <a:effectLst/>
                        </a:rPr>
                        <a:t>İktisadi, İdari ve Sosyal Bilimler Fak. Dekan </a:t>
                      </a:r>
                      <a:r>
                        <a:rPr lang="tr-TR" sz="900" u="none" strike="noStrike" dirty="0" smtClean="0">
                          <a:effectLst/>
                        </a:rPr>
                        <a:t>Yardımcısı</a:t>
                      </a:r>
                      <a:endParaRPr lang="tr-TR" sz="900" b="0" i="0" u="none" strike="noStrike" dirty="0">
                        <a:solidFill>
                          <a:srgbClr val="000000"/>
                        </a:solidFill>
                        <a:effectLst/>
                        <a:latin typeface="Calibri" panose="020F0502020204030204" pitchFamily="34" charset="0"/>
                      </a:endParaRPr>
                    </a:p>
                  </a:txBody>
                  <a:tcPr marL="8118" marR="8118" marT="8118" marB="0"/>
                </a:tc>
                <a:extLst>
                  <a:ext uri="{0D108BD9-81ED-4DB2-BD59-A6C34878D82A}">
                    <a16:rowId xmlns:a16="http://schemas.microsoft.com/office/drawing/2014/main" val="3416434408"/>
                  </a:ext>
                </a:extLst>
              </a:tr>
              <a:tr h="204020">
                <a:tc>
                  <a:txBody>
                    <a:bodyPr/>
                    <a:lstStyle/>
                    <a:p>
                      <a:pPr algn="l" fontAlgn="t"/>
                      <a:r>
                        <a:rPr lang="tr-TR" sz="900" u="none" strike="noStrike">
                          <a:effectLst/>
                        </a:rPr>
                        <a:t>Dr. Öğr. Üyesi Tolga HEPDİNÇLER </a:t>
                      </a:r>
                      <a:endParaRPr lang="tr-TR" sz="900" b="0" i="0" u="none" strike="noStrike">
                        <a:solidFill>
                          <a:srgbClr val="000000"/>
                        </a:solidFill>
                        <a:effectLst/>
                        <a:latin typeface="Calibri" panose="020F0502020204030204" pitchFamily="34" charset="0"/>
                      </a:endParaRPr>
                    </a:p>
                  </a:txBody>
                  <a:tcPr marL="8118" marR="8118" marT="8118" marB="0"/>
                </a:tc>
                <a:tc>
                  <a:txBody>
                    <a:bodyPr/>
                    <a:lstStyle/>
                    <a:p>
                      <a:pPr algn="l" fontAlgn="t"/>
                      <a:r>
                        <a:rPr lang="tr-TR" sz="900" u="none" strike="noStrike" dirty="0">
                          <a:effectLst/>
                        </a:rPr>
                        <a:t>İletişim Fakültesi Dekan Yardımcısı</a:t>
                      </a:r>
                      <a:endParaRPr lang="tr-TR" sz="900" b="0" i="0" u="none" strike="noStrike" dirty="0">
                        <a:solidFill>
                          <a:srgbClr val="000000"/>
                        </a:solidFill>
                        <a:effectLst/>
                        <a:latin typeface="Calibri" panose="020F0502020204030204" pitchFamily="34" charset="0"/>
                      </a:endParaRPr>
                    </a:p>
                  </a:txBody>
                  <a:tcPr marL="8118" marR="8118" marT="8118" marB="0"/>
                </a:tc>
                <a:extLst>
                  <a:ext uri="{0D108BD9-81ED-4DB2-BD59-A6C34878D82A}">
                    <a16:rowId xmlns:a16="http://schemas.microsoft.com/office/drawing/2014/main" val="61865752"/>
                  </a:ext>
                </a:extLst>
              </a:tr>
              <a:tr h="204020">
                <a:tc>
                  <a:txBody>
                    <a:bodyPr/>
                    <a:lstStyle/>
                    <a:p>
                      <a:pPr algn="l" fontAlgn="t"/>
                      <a:r>
                        <a:rPr lang="tr-TR" sz="900" u="none" strike="noStrike">
                          <a:effectLst/>
                        </a:rPr>
                        <a:t>Dr. Öğr. Üyesi Demet KOÇ </a:t>
                      </a:r>
                      <a:endParaRPr lang="tr-TR" sz="900" b="0" i="0" u="none" strike="noStrike">
                        <a:solidFill>
                          <a:srgbClr val="000000"/>
                        </a:solidFill>
                        <a:effectLst/>
                        <a:latin typeface="Calibri" panose="020F0502020204030204" pitchFamily="34" charset="0"/>
                      </a:endParaRPr>
                    </a:p>
                  </a:txBody>
                  <a:tcPr marL="8118" marR="8118" marT="8118" marB="0"/>
                </a:tc>
                <a:tc>
                  <a:txBody>
                    <a:bodyPr/>
                    <a:lstStyle/>
                    <a:p>
                      <a:pPr algn="l" fontAlgn="t"/>
                      <a:r>
                        <a:rPr lang="tr-TR" sz="900" u="none" strike="noStrike" dirty="0">
                          <a:effectLst/>
                        </a:rPr>
                        <a:t>Tıp Fakültesi Dekan Yardımcısı</a:t>
                      </a:r>
                      <a:endParaRPr lang="tr-TR" sz="900" b="0" i="0" u="none" strike="noStrike" dirty="0">
                        <a:solidFill>
                          <a:srgbClr val="000000"/>
                        </a:solidFill>
                        <a:effectLst/>
                        <a:latin typeface="Calibri" panose="020F0502020204030204" pitchFamily="34" charset="0"/>
                      </a:endParaRPr>
                    </a:p>
                  </a:txBody>
                  <a:tcPr marL="8118" marR="8118" marT="8118" marB="0"/>
                </a:tc>
                <a:extLst>
                  <a:ext uri="{0D108BD9-81ED-4DB2-BD59-A6C34878D82A}">
                    <a16:rowId xmlns:a16="http://schemas.microsoft.com/office/drawing/2014/main" val="1956897759"/>
                  </a:ext>
                </a:extLst>
              </a:tr>
              <a:tr h="204020">
                <a:tc>
                  <a:txBody>
                    <a:bodyPr/>
                    <a:lstStyle/>
                    <a:p>
                      <a:pPr algn="l" fontAlgn="t"/>
                      <a:r>
                        <a:rPr lang="tr-TR" sz="900" u="none" strike="noStrike">
                          <a:effectLst/>
                        </a:rPr>
                        <a:t>Dr. Öğr. Üyesi Mine DİNÇER</a:t>
                      </a:r>
                      <a:endParaRPr lang="tr-TR" sz="900" b="0" i="0" u="none" strike="noStrike">
                        <a:solidFill>
                          <a:srgbClr val="000000"/>
                        </a:solidFill>
                        <a:effectLst/>
                        <a:latin typeface="Calibri" panose="020F0502020204030204" pitchFamily="34" charset="0"/>
                      </a:endParaRPr>
                    </a:p>
                  </a:txBody>
                  <a:tcPr marL="8118" marR="8118" marT="8118" marB="0"/>
                </a:tc>
                <a:tc>
                  <a:txBody>
                    <a:bodyPr/>
                    <a:lstStyle/>
                    <a:p>
                      <a:pPr algn="l" fontAlgn="t"/>
                      <a:r>
                        <a:rPr lang="tr-TR" sz="900" u="none" strike="noStrike" dirty="0">
                          <a:effectLst/>
                        </a:rPr>
                        <a:t>Mimarlık ve Tasarım Fakültesi Dekan Yardımcısı</a:t>
                      </a:r>
                      <a:endParaRPr lang="tr-TR" sz="900" b="0" i="0" u="none" strike="noStrike" dirty="0">
                        <a:solidFill>
                          <a:srgbClr val="000000"/>
                        </a:solidFill>
                        <a:effectLst/>
                        <a:latin typeface="Calibri" panose="020F0502020204030204" pitchFamily="34" charset="0"/>
                      </a:endParaRPr>
                    </a:p>
                  </a:txBody>
                  <a:tcPr marL="8118" marR="8118" marT="8118" marB="0"/>
                </a:tc>
                <a:extLst>
                  <a:ext uri="{0D108BD9-81ED-4DB2-BD59-A6C34878D82A}">
                    <a16:rowId xmlns:a16="http://schemas.microsoft.com/office/drawing/2014/main" val="3901878920"/>
                  </a:ext>
                </a:extLst>
              </a:tr>
              <a:tr h="204020">
                <a:tc>
                  <a:txBody>
                    <a:bodyPr/>
                    <a:lstStyle/>
                    <a:p>
                      <a:pPr algn="l" fontAlgn="t"/>
                      <a:r>
                        <a:rPr lang="tr-TR" sz="900" u="none" strike="noStrike">
                          <a:effectLst/>
                        </a:rPr>
                        <a:t>Dr. Öğr.Üyesi Gökay KURTULAN</a:t>
                      </a:r>
                      <a:endParaRPr lang="tr-TR" sz="900" b="0" i="0" u="none" strike="noStrike">
                        <a:solidFill>
                          <a:srgbClr val="000000"/>
                        </a:solidFill>
                        <a:effectLst/>
                        <a:latin typeface="Calibri" panose="020F0502020204030204" pitchFamily="34" charset="0"/>
                      </a:endParaRPr>
                    </a:p>
                  </a:txBody>
                  <a:tcPr marL="8118" marR="8118" marT="8118" marB="0"/>
                </a:tc>
                <a:tc>
                  <a:txBody>
                    <a:bodyPr/>
                    <a:lstStyle/>
                    <a:p>
                      <a:pPr algn="l" fontAlgn="t"/>
                      <a:r>
                        <a:rPr lang="tr-TR" sz="900" u="none" strike="noStrike" dirty="0">
                          <a:effectLst/>
                        </a:rPr>
                        <a:t>Sağlık Bilimleri Fakültesi Dekan Yardımcısı</a:t>
                      </a:r>
                      <a:endParaRPr lang="tr-TR" sz="900" b="0" i="0" u="none" strike="noStrike" dirty="0">
                        <a:solidFill>
                          <a:srgbClr val="000000"/>
                        </a:solidFill>
                        <a:effectLst/>
                        <a:latin typeface="Calibri" panose="020F0502020204030204" pitchFamily="34" charset="0"/>
                      </a:endParaRPr>
                    </a:p>
                  </a:txBody>
                  <a:tcPr marL="8118" marR="8118" marT="8118" marB="0"/>
                </a:tc>
                <a:extLst>
                  <a:ext uri="{0D108BD9-81ED-4DB2-BD59-A6C34878D82A}">
                    <a16:rowId xmlns:a16="http://schemas.microsoft.com/office/drawing/2014/main" val="4182664436"/>
                  </a:ext>
                </a:extLst>
              </a:tr>
              <a:tr h="204020">
                <a:tc>
                  <a:txBody>
                    <a:bodyPr/>
                    <a:lstStyle/>
                    <a:p>
                      <a:pPr algn="l" fontAlgn="t"/>
                      <a:r>
                        <a:rPr lang="tr-TR" sz="900" u="none" strike="noStrike">
                          <a:effectLst/>
                        </a:rPr>
                        <a:t>Dr. Öğr. Üyesi Ergün AKGÜN</a:t>
                      </a:r>
                      <a:endParaRPr lang="tr-TR" sz="900" b="0" i="0" u="none" strike="noStrike">
                        <a:solidFill>
                          <a:srgbClr val="000000"/>
                        </a:solidFill>
                        <a:effectLst/>
                        <a:latin typeface="Calibri" panose="020F0502020204030204" pitchFamily="34" charset="0"/>
                      </a:endParaRPr>
                    </a:p>
                  </a:txBody>
                  <a:tcPr marL="8118" marR="8118" marT="8118" marB="0"/>
                </a:tc>
                <a:tc>
                  <a:txBody>
                    <a:bodyPr/>
                    <a:lstStyle/>
                    <a:p>
                      <a:pPr algn="l" fontAlgn="t"/>
                      <a:r>
                        <a:rPr lang="tr-TR" sz="900" u="none" strike="noStrike" dirty="0">
                          <a:effectLst/>
                        </a:rPr>
                        <a:t>Uzaktan Eğitim Birimi Direktörü</a:t>
                      </a:r>
                      <a:endParaRPr lang="tr-TR" sz="900" b="0" i="0" u="none" strike="noStrike" dirty="0">
                        <a:solidFill>
                          <a:srgbClr val="000000"/>
                        </a:solidFill>
                        <a:effectLst/>
                        <a:latin typeface="Calibri" panose="020F0502020204030204" pitchFamily="34" charset="0"/>
                      </a:endParaRPr>
                    </a:p>
                  </a:txBody>
                  <a:tcPr marL="8118" marR="8118" marT="8118" marB="0"/>
                </a:tc>
                <a:extLst>
                  <a:ext uri="{0D108BD9-81ED-4DB2-BD59-A6C34878D82A}">
                    <a16:rowId xmlns:a16="http://schemas.microsoft.com/office/drawing/2014/main" val="1257205367"/>
                  </a:ext>
                </a:extLst>
              </a:tr>
              <a:tr h="204020">
                <a:tc>
                  <a:txBody>
                    <a:bodyPr/>
                    <a:lstStyle/>
                    <a:p>
                      <a:pPr algn="l" fontAlgn="t"/>
                      <a:r>
                        <a:rPr lang="tr-TR" sz="900" u="none" strike="noStrike" dirty="0">
                          <a:effectLst/>
                        </a:rPr>
                        <a:t>Dr. </a:t>
                      </a:r>
                      <a:r>
                        <a:rPr lang="tr-TR" sz="900" u="none" strike="noStrike" dirty="0" err="1">
                          <a:effectLst/>
                        </a:rPr>
                        <a:t>Öğr</a:t>
                      </a:r>
                      <a:r>
                        <a:rPr lang="tr-TR" sz="900" u="none" strike="noStrike" dirty="0">
                          <a:effectLst/>
                        </a:rPr>
                        <a:t>. Üyesi </a:t>
                      </a:r>
                      <a:r>
                        <a:rPr lang="tr-TR" sz="900" u="none" strike="noStrike" dirty="0" smtClean="0">
                          <a:effectLst/>
                        </a:rPr>
                        <a:t>İlkay</a:t>
                      </a:r>
                      <a:r>
                        <a:rPr lang="tr-TR" sz="900" u="none" strike="noStrike" baseline="0" dirty="0" smtClean="0">
                          <a:effectLst/>
                        </a:rPr>
                        <a:t> TURAN</a:t>
                      </a:r>
                      <a:endParaRPr lang="tr-TR" sz="900" b="0" i="0" u="none" strike="noStrike" dirty="0">
                        <a:solidFill>
                          <a:srgbClr val="000000"/>
                        </a:solidFill>
                        <a:effectLst/>
                        <a:latin typeface="Calibri" panose="020F0502020204030204" pitchFamily="34" charset="0"/>
                      </a:endParaRPr>
                    </a:p>
                  </a:txBody>
                  <a:tcPr marL="8118" marR="8118" marT="8118" marB="0"/>
                </a:tc>
                <a:tc>
                  <a:txBody>
                    <a:bodyPr/>
                    <a:lstStyle/>
                    <a:p>
                      <a:pPr algn="l" fontAlgn="t"/>
                      <a:r>
                        <a:rPr lang="tr-TR" sz="900" u="none" strike="noStrike" dirty="0">
                          <a:effectLst/>
                        </a:rPr>
                        <a:t>Sağlık Hizmetleri Meslek Yüksekokulu Müdürü</a:t>
                      </a:r>
                      <a:endParaRPr lang="tr-TR" sz="900" b="0" i="0" u="none" strike="noStrike" dirty="0">
                        <a:solidFill>
                          <a:srgbClr val="000000"/>
                        </a:solidFill>
                        <a:effectLst/>
                        <a:latin typeface="Calibri" panose="020F0502020204030204" pitchFamily="34" charset="0"/>
                      </a:endParaRPr>
                    </a:p>
                  </a:txBody>
                  <a:tcPr marL="8118" marR="8118" marT="8118" marB="0"/>
                </a:tc>
                <a:extLst>
                  <a:ext uri="{0D108BD9-81ED-4DB2-BD59-A6C34878D82A}">
                    <a16:rowId xmlns:a16="http://schemas.microsoft.com/office/drawing/2014/main" val="1615003111"/>
                  </a:ext>
                </a:extLst>
              </a:tr>
              <a:tr h="204020">
                <a:tc>
                  <a:txBody>
                    <a:bodyPr/>
                    <a:lstStyle/>
                    <a:p>
                      <a:pPr algn="l" fontAlgn="t"/>
                      <a:r>
                        <a:rPr lang="tr-TR" sz="900" u="none" strike="noStrike" dirty="0" smtClean="0">
                          <a:effectLst/>
                        </a:rPr>
                        <a:t>Doç.</a:t>
                      </a:r>
                      <a:r>
                        <a:rPr lang="tr-TR" sz="900" u="none" strike="noStrike" baseline="0" dirty="0" smtClean="0">
                          <a:effectLst/>
                        </a:rPr>
                        <a:t> Dr.</a:t>
                      </a:r>
                      <a:r>
                        <a:rPr lang="tr-TR" sz="900" u="none" strike="noStrike" dirty="0" smtClean="0">
                          <a:effectLst/>
                        </a:rPr>
                        <a:t> </a:t>
                      </a:r>
                      <a:r>
                        <a:rPr lang="tr-TR" sz="900" u="none" strike="noStrike" dirty="0">
                          <a:effectLst/>
                        </a:rPr>
                        <a:t>Bülent SEZGİN</a:t>
                      </a:r>
                      <a:endParaRPr lang="tr-TR" sz="900" b="0" i="0" u="none" strike="noStrike" dirty="0">
                        <a:solidFill>
                          <a:srgbClr val="000000"/>
                        </a:solidFill>
                        <a:effectLst/>
                        <a:latin typeface="Calibri" panose="020F0502020204030204" pitchFamily="34" charset="0"/>
                      </a:endParaRPr>
                    </a:p>
                  </a:txBody>
                  <a:tcPr marL="8118" marR="8118" marT="8118" marB="0"/>
                </a:tc>
                <a:tc>
                  <a:txBody>
                    <a:bodyPr/>
                    <a:lstStyle/>
                    <a:p>
                      <a:pPr algn="l" fontAlgn="t"/>
                      <a:r>
                        <a:rPr lang="tr-TR" sz="900" u="none" strike="noStrike" dirty="0">
                          <a:effectLst/>
                        </a:rPr>
                        <a:t>Konservatuvar Müdürü</a:t>
                      </a:r>
                      <a:endParaRPr lang="tr-TR" sz="900" b="0" i="0" u="none" strike="noStrike" dirty="0">
                        <a:solidFill>
                          <a:srgbClr val="000000"/>
                        </a:solidFill>
                        <a:effectLst/>
                        <a:latin typeface="Calibri" panose="020F0502020204030204" pitchFamily="34" charset="0"/>
                      </a:endParaRPr>
                    </a:p>
                  </a:txBody>
                  <a:tcPr marL="8118" marR="8118" marT="8118" marB="0"/>
                </a:tc>
                <a:extLst>
                  <a:ext uri="{0D108BD9-81ED-4DB2-BD59-A6C34878D82A}">
                    <a16:rowId xmlns:a16="http://schemas.microsoft.com/office/drawing/2014/main" val="1418818814"/>
                  </a:ext>
                </a:extLst>
              </a:tr>
              <a:tr h="204020">
                <a:tc>
                  <a:txBody>
                    <a:bodyPr/>
                    <a:lstStyle/>
                    <a:p>
                      <a:pPr algn="l" fontAlgn="t"/>
                      <a:r>
                        <a:rPr lang="tr-TR" sz="900" u="none" strike="noStrike">
                          <a:effectLst/>
                        </a:rPr>
                        <a:t>Öğr. Gör. Serhat UZUN</a:t>
                      </a:r>
                      <a:endParaRPr lang="tr-TR" sz="900" b="0" i="0" u="none" strike="noStrike">
                        <a:solidFill>
                          <a:srgbClr val="000000"/>
                        </a:solidFill>
                        <a:effectLst/>
                        <a:latin typeface="Calibri" panose="020F0502020204030204" pitchFamily="34" charset="0"/>
                      </a:endParaRPr>
                    </a:p>
                  </a:txBody>
                  <a:tcPr marL="8118" marR="8118" marT="8118" marB="0"/>
                </a:tc>
                <a:tc>
                  <a:txBody>
                    <a:bodyPr/>
                    <a:lstStyle/>
                    <a:p>
                      <a:pPr algn="l" fontAlgn="t"/>
                      <a:r>
                        <a:rPr lang="tr-TR" sz="900" u="none" strike="noStrike" dirty="0">
                          <a:effectLst/>
                        </a:rPr>
                        <a:t>Yabancı Diller Yüksekokulu Müdürü </a:t>
                      </a:r>
                      <a:endParaRPr lang="tr-TR" sz="900" b="0" i="0" u="none" strike="noStrike" dirty="0">
                        <a:solidFill>
                          <a:srgbClr val="000000"/>
                        </a:solidFill>
                        <a:effectLst/>
                        <a:latin typeface="Calibri" panose="020F0502020204030204" pitchFamily="34" charset="0"/>
                      </a:endParaRPr>
                    </a:p>
                  </a:txBody>
                  <a:tcPr marL="8118" marR="8118" marT="8118" marB="0"/>
                </a:tc>
                <a:extLst>
                  <a:ext uri="{0D108BD9-81ED-4DB2-BD59-A6C34878D82A}">
                    <a16:rowId xmlns:a16="http://schemas.microsoft.com/office/drawing/2014/main" val="4151099323"/>
                  </a:ext>
                </a:extLst>
              </a:tr>
              <a:tr h="170325">
                <a:tc>
                  <a:txBody>
                    <a:bodyPr/>
                    <a:lstStyle/>
                    <a:p>
                      <a:pPr algn="l" fontAlgn="t"/>
                      <a:r>
                        <a:rPr lang="tr-TR" sz="900" u="none" strike="noStrike" dirty="0" smtClean="0">
                          <a:effectLst/>
                        </a:rPr>
                        <a:t>Oktay ŞENOZAN</a:t>
                      </a:r>
                      <a:endParaRPr lang="tr-TR" sz="900" b="0" i="0" u="none" strike="noStrike" dirty="0">
                        <a:solidFill>
                          <a:srgbClr val="000000"/>
                        </a:solidFill>
                        <a:effectLst/>
                        <a:latin typeface="Calibri" panose="020F0502020204030204" pitchFamily="34" charset="0"/>
                      </a:endParaRPr>
                    </a:p>
                  </a:txBody>
                  <a:tcPr marL="8118" marR="8118" marT="8118" marB="0"/>
                </a:tc>
                <a:tc>
                  <a:txBody>
                    <a:bodyPr/>
                    <a:lstStyle/>
                    <a:p>
                      <a:pPr algn="l" fontAlgn="t"/>
                      <a:r>
                        <a:rPr lang="tr-TR" sz="900" u="none" strike="noStrike" dirty="0">
                          <a:effectLst/>
                        </a:rPr>
                        <a:t>Öğrenci Temsilcisi</a:t>
                      </a:r>
                      <a:endParaRPr lang="tr-TR" sz="900" b="0" i="0" u="none" strike="noStrike" dirty="0">
                        <a:solidFill>
                          <a:srgbClr val="000000"/>
                        </a:solidFill>
                        <a:effectLst/>
                        <a:latin typeface="Calibri" panose="020F0502020204030204" pitchFamily="34" charset="0"/>
                      </a:endParaRPr>
                    </a:p>
                  </a:txBody>
                  <a:tcPr marL="8118" marR="8118" marT="8118" marB="0"/>
                </a:tc>
                <a:extLst>
                  <a:ext uri="{0D108BD9-81ED-4DB2-BD59-A6C34878D82A}">
                    <a16:rowId xmlns:a16="http://schemas.microsoft.com/office/drawing/2014/main" val="737630882"/>
                  </a:ext>
                </a:extLst>
              </a:tr>
            </a:tbl>
          </a:graphicData>
        </a:graphic>
      </p:graphicFrame>
      <p:pic>
        <p:nvPicPr>
          <p:cNvPr id="6" name="Picture 1" descr="Bahçeşehir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3994" y="6443566"/>
            <a:ext cx="952229" cy="34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31893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4">
                    <a:lumMod val="50000"/>
                  </a:schemeClr>
                </a:solidFill>
              </a:rPr>
              <a:t>Programın </a:t>
            </a:r>
            <a:r>
              <a:rPr lang="tr-TR" b="1" dirty="0">
                <a:solidFill>
                  <a:schemeClr val="accent4">
                    <a:lumMod val="50000"/>
                  </a:schemeClr>
                </a:solidFill>
              </a:rPr>
              <a:t>ders dağılım dengesi</a:t>
            </a:r>
          </a:p>
        </p:txBody>
      </p:sp>
      <p:sp>
        <p:nvSpPr>
          <p:cNvPr id="3" name="İçerik Yer Tutucusu 2"/>
          <p:cNvSpPr>
            <a:spLocks noGrp="1"/>
          </p:cNvSpPr>
          <p:nvPr>
            <p:ph idx="1"/>
          </p:nvPr>
        </p:nvSpPr>
        <p:spPr>
          <a:xfrm>
            <a:off x="468328" y="1677264"/>
            <a:ext cx="5579775" cy="4396965"/>
          </a:xfrm>
        </p:spPr>
        <p:txBody>
          <a:bodyPr>
            <a:normAutofit fontScale="92500" lnSpcReduction="20000"/>
          </a:bodyPr>
          <a:lstStyle/>
          <a:p>
            <a:r>
              <a:rPr lang="tr-TR" dirty="0"/>
              <a:t>Bir yükseköğretim kurumunun programların yapısı ve ders dağılım dengesi ile ilgili olgunluk seviyesi olarak tüm programlarının program ve ders bilgi paketleri, yapı ve ders dağılım dengesi (alan ve meslek bilgisi ile genel kültür dersleri dengesi, kültürel derinlik kazanma, farklı disiplinleri tanıma imkânları vb.) gözetilerek hazırlanması beklenmektedir. </a:t>
            </a:r>
            <a:endParaRPr lang="tr-TR" dirty="0" smtClean="0"/>
          </a:p>
          <a:p>
            <a:r>
              <a:rPr lang="tr-TR" dirty="0" smtClean="0"/>
              <a:t>Ayrıca</a:t>
            </a:r>
            <a:r>
              <a:rPr lang="tr-TR" dirty="0"/>
              <a:t>, program yapısı ve dengesine ilişkin uygulamaların tüm programlarda, sistematik olarak izlenmesi ve izlem sonuçlarının paydaşlarla birlikte değerlendirilerek önlem alınması ve sürekli olarak güncellenmesi beklenmektedir. </a:t>
            </a:r>
            <a:endParaRPr lang="tr-TR" dirty="0" smtClean="0"/>
          </a:p>
          <a:p>
            <a:r>
              <a:rPr lang="tr-TR" dirty="0" smtClean="0"/>
              <a:t>Hatta </a:t>
            </a:r>
            <a:r>
              <a:rPr lang="tr-TR" dirty="0"/>
              <a:t>kurumun en üst seviyede olgunluk seviyesi olarak program yapısı ve dengesine ilişkin kurumsal amaçlar (eğitim-öğretim politikası) doğrultusunda, sürdürülebilir ve olgunlaşmış uygulamaların kurumun tamamında benimsenmesi beklenmektedir. </a:t>
            </a:r>
          </a:p>
        </p:txBody>
      </p:sp>
      <p:sp>
        <p:nvSpPr>
          <p:cNvPr id="4" name="Metin kutusu 3"/>
          <p:cNvSpPr txBox="1"/>
          <p:nvPr/>
        </p:nvSpPr>
        <p:spPr>
          <a:xfrm>
            <a:off x="6688183" y="2050869"/>
            <a:ext cx="2926080" cy="3416320"/>
          </a:xfrm>
          <a:prstGeom prst="rect">
            <a:avLst/>
          </a:prstGeom>
          <a:noFill/>
        </p:spPr>
        <p:txBody>
          <a:bodyPr wrap="square" rtlCol="0">
            <a:spAutoFit/>
          </a:bodyPr>
          <a:lstStyle/>
          <a:p>
            <a:pPr marL="285750" indent="-285750">
              <a:buFont typeface="Wingdings" panose="05000000000000000000" pitchFamily="2" charset="2"/>
              <a:buChar char="ü"/>
            </a:pPr>
            <a:r>
              <a:rPr lang="tr-TR" dirty="0"/>
              <a:t>Program ve ders bilgi paketlerinin ilan edildiği web </a:t>
            </a:r>
            <a:r>
              <a:rPr lang="tr-TR" dirty="0" smtClean="0"/>
              <a:t>sayfası güncel olmalı.</a:t>
            </a:r>
          </a:p>
          <a:p>
            <a:pPr marL="285750" indent="-285750">
              <a:buFont typeface="Wingdings" panose="05000000000000000000" pitchFamily="2" charset="2"/>
              <a:buChar char="ü"/>
            </a:pPr>
            <a:endParaRPr lang="tr-TR" dirty="0"/>
          </a:p>
          <a:p>
            <a:pPr marL="285750" indent="-285750">
              <a:buFont typeface="Wingdings" panose="05000000000000000000" pitchFamily="2" charset="2"/>
              <a:buChar char="ü"/>
            </a:pPr>
            <a:r>
              <a:rPr lang="tr-TR" dirty="0"/>
              <a:t>Ders dağılım dengesi (seçmeli-zorunlu) ve bu kapsamdaki kurum </a:t>
            </a:r>
            <a:r>
              <a:rPr lang="tr-TR" dirty="0" smtClean="0"/>
              <a:t>politikası/ilkeleri</a:t>
            </a:r>
          </a:p>
          <a:p>
            <a:endParaRPr lang="tr-TR" dirty="0"/>
          </a:p>
          <a:p>
            <a:pPr marL="285750" indent="-285750">
              <a:buFont typeface="Wingdings" panose="05000000000000000000" pitchFamily="2" charset="2"/>
              <a:buChar char="ü"/>
            </a:pPr>
            <a:r>
              <a:rPr lang="tr-TR" dirty="0"/>
              <a:t>Paydaş katılımına ilişkin kanıtlar</a:t>
            </a:r>
          </a:p>
        </p:txBody>
      </p:sp>
      <p:pic>
        <p:nvPicPr>
          <p:cNvPr id="5" name="Picture 1" descr="Bahçeşehir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885" y="6311900"/>
            <a:ext cx="952229" cy="34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5596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p:cNvPicPr>
          <p:nvPr>
            <p:ph idx="1"/>
          </p:nvPr>
        </p:nvPicPr>
        <p:blipFill rotWithShape="1">
          <a:blip r:embed="rId2"/>
          <a:srcRect l="8763" t="16467" r="12699" b="9704"/>
          <a:stretch/>
        </p:blipFill>
        <p:spPr bwMode="auto">
          <a:xfrm>
            <a:off x="467977" y="770708"/>
            <a:ext cx="8767463" cy="48533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40625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3805" y="516871"/>
            <a:ext cx="8596668" cy="1320800"/>
          </a:xfrm>
        </p:spPr>
        <p:txBody>
          <a:bodyPr/>
          <a:lstStyle/>
          <a:p>
            <a:r>
              <a:rPr lang="tr-TR" b="1" dirty="0" smtClean="0">
                <a:solidFill>
                  <a:schemeClr val="accent5">
                    <a:lumMod val="50000"/>
                  </a:schemeClr>
                </a:solidFill>
              </a:rPr>
              <a:t>Kalite Yönetim Yazılımı</a:t>
            </a:r>
            <a:endParaRPr lang="tr-TR" b="1" dirty="0">
              <a:solidFill>
                <a:schemeClr val="accent5">
                  <a:lumMod val="50000"/>
                </a:schemeClr>
              </a:solidFill>
            </a:endParaRPr>
          </a:p>
        </p:txBody>
      </p:sp>
      <p:sp>
        <p:nvSpPr>
          <p:cNvPr id="5" name="Metin kutusu 4"/>
          <p:cNvSpPr txBox="1"/>
          <p:nvPr/>
        </p:nvSpPr>
        <p:spPr>
          <a:xfrm>
            <a:off x="434799" y="1837671"/>
            <a:ext cx="9270904" cy="3108543"/>
          </a:xfrm>
          <a:prstGeom prst="rect">
            <a:avLst/>
          </a:prstGeom>
          <a:noFill/>
        </p:spPr>
        <p:txBody>
          <a:bodyPr wrap="square" rtlCol="0">
            <a:spAutoFit/>
          </a:bodyPr>
          <a:lstStyle/>
          <a:p>
            <a:r>
              <a:rPr lang="tr-TR" sz="2800" dirty="0" smtClean="0"/>
              <a:t>Stratejik düzeyde, yönetsel </a:t>
            </a:r>
            <a:r>
              <a:rPr lang="tr-TR" sz="2800" dirty="0"/>
              <a:t>ve </a:t>
            </a:r>
            <a:r>
              <a:rPr lang="tr-TR" sz="2800" dirty="0" err="1"/>
              <a:t>operasyonel</a:t>
            </a:r>
            <a:r>
              <a:rPr lang="tr-TR" sz="2800" dirty="0"/>
              <a:t> faaliyetlerimizin etkin yönetimini güvence altına alabilmek üzere gerekli bilgi ve verilerin periyodik olarak toplandığı, saklandığı, analiz edildiği ve süreçleri iyileştirmek üzere kullanıldığı entegre bir bilgi yönetim sistemine </a:t>
            </a:r>
            <a:r>
              <a:rPr lang="tr-TR" sz="2800" dirty="0" smtClean="0"/>
              <a:t>sahip olabilmek için Kasım 2021’de kalite yazılımı kullanımına başlanmıştır.</a:t>
            </a:r>
            <a:endParaRPr lang="tr-TR" sz="2800" dirty="0"/>
          </a:p>
        </p:txBody>
      </p:sp>
      <p:pic>
        <p:nvPicPr>
          <p:cNvPr id="7" name="Picture 1" descr="Bahçeşehir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3994" y="6443566"/>
            <a:ext cx="952229" cy="34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87508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a:srcRect t="18088"/>
          <a:stretch/>
        </p:blipFill>
        <p:spPr>
          <a:xfrm>
            <a:off x="185159" y="1410788"/>
            <a:ext cx="8991632" cy="4140926"/>
          </a:xfrm>
          <a:prstGeom prst="rect">
            <a:avLst/>
          </a:prstGeom>
        </p:spPr>
      </p:pic>
      <p:sp>
        <p:nvSpPr>
          <p:cNvPr id="5" name="Metin kutusu 4"/>
          <p:cNvSpPr txBox="1"/>
          <p:nvPr/>
        </p:nvSpPr>
        <p:spPr>
          <a:xfrm>
            <a:off x="311450" y="444138"/>
            <a:ext cx="8739051" cy="584775"/>
          </a:xfrm>
          <a:prstGeom prst="rect">
            <a:avLst/>
          </a:prstGeom>
          <a:noFill/>
        </p:spPr>
        <p:txBody>
          <a:bodyPr wrap="square" rtlCol="0">
            <a:spAutoFit/>
          </a:bodyPr>
          <a:lstStyle/>
          <a:p>
            <a:r>
              <a:rPr lang="tr-TR" sz="3200" b="1" dirty="0" smtClean="0">
                <a:solidFill>
                  <a:schemeClr val="accent4">
                    <a:lumMod val="50000"/>
                  </a:schemeClr>
                </a:solidFill>
              </a:rPr>
              <a:t>İç Kontrol ve Kalite Yönetimi Modülü</a:t>
            </a:r>
            <a:endParaRPr lang="tr-TR" sz="3200" b="1" dirty="0">
              <a:solidFill>
                <a:schemeClr val="accent4">
                  <a:lumMod val="50000"/>
                </a:schemeClr>
              </a:solidFill>
            </a:endParaRPr>
          </a:p>
        </p:txBody>
      </p:sp>
      <p:pic>
        <p:nvPicPr>
          <p:cNvPr id="6" name="Picture 1" descr="Bahçeşehir Univers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3994" y="6443566"/>
            <a:ext cx="952229" cy="34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5230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8328" y="422450"/>
            <a:ext cx="11444997" cy="709749"/>
          </a:xfrm>
        </p:spPr>
        <p:txBody>
          <a:bodyPr>
            <a:noAutofit/>
          </a:bodyPr>
          <a:lstStyle/>
          <a:p>
            <a:r>
              <a:rPr lang="tr-TR" sz="3200" b="1" dirty="0" smtClean="0">
                <a:solidFill>
                  <a:schemeClr val="accent5">
                    <a:lumMod val="50000"/>
                  </a:schemeClr>
                </a:solidFill>
              </a:rPr>
              <a:t>BAU Kalite Güvence Web Sayfası ve Geri Bildirim Adresi </a:t>
            </a:r>
            <a:endParaRPr lang="tr-TR" sz="3200" b="1" dirty="0">
              <a:solidFill>
                <a:schemeClr val="accent5">
                  <a:lumMod val="50000"/>
                </a:schemeClr>
              </a:solidFill>
            </a:endParaRPr>
          </a:p>
        </p:txBody>
      </p:sp>
      <p:sp>
        <p:nvSpPr>
          <p:cNvPr id="3" name="İçerik Yer Tutucusu 2"/>
          <p:cNvSpPr>
            <a:spLocks noGrp="1"/>
          </p:cNvSpPr>
          <p:nvPr>
            <p:ph idx="1"/>
          </p:nvPr>
        </p:nvSpPr>
        <p:spPr>
          <a:xfrm>
            <a:off x="572831" y="1410789"/>
            <a:ext cx="10739603" cy="5094514"/>
          </a:xfrm>
        </p:spPr>
        <p:txBody>
          <a:bodyPr>
            <a:normAutofit fontScale="25000" lnSpcReduction="20000"/>
          </a:bodyPr>
          <a:lstStyle/>
          <a:p>
            <a:pPr marL="0" indent="0">
              <a:buNone/>
            </a:pPr>
            <a:r>
              <a:rPr lang="tr-TR" sz="7200" dirty="0"/>
              <a:t>Değerlendirme takımının ve </a:t>
            </a:r>
            <a:r>
              <a:rPr lang="tr-TR" sz="7200" dirty="0" smtClean="0"/>
              <a:t>üniversitemiz </a:t>
            </a:r>
            <a:r>
              <a:rPr lang="tr-TR" sz="7200" dirty="0"/>
              <a:t>mensuplarının KAP </a:t>
            </a:r>
            <a:r>
              <a:rPr lang="tr-TR" sz="7200" dirty="0" smtClean="0"/>
              <a:t>süreci ve kalite çalışmaları ile </a:t>
            </a:r>
            <a:r>
              <a:rPr lang="tr-TR" sz="7200" dirty="0"/>
              <a:t>ilgili tüm bilgi ve belgelere </a:t>
            </a:r>
            <a:r>
              <a:rPr lang="tr-TR" sz="7200" dirty="0" smtClean="0"/>
              <a:t>ulaşabilecekleri bir </a:t>
            </a:r>
            <a:r>
              <a:rPr lang="tr-TR" sz="7200" dirty="0"/>
              <a:t>web </a:t>
            </a:r>
            <a:r>
              <a:rPr lang="tr-TR" sz="7200" dirty="0" smtClean="0"/>
              <a:t>sayfası oluşturulmuştur.</a:t>
            </a:r>
          </a:p>
          <a:p>
            <a:pPr marL="0" indent="0">
              <a:buNone/>
            </a:pPr>
            <a:r>
              <a:rPr lang="tr-TR" sz="7200" dirty="0" smtClean="0">
                <a:solidFill>
                  <a:srgbClr val="FF0000"/>
                </a:solidFill>
                <a:hlinkClick r:id="rId2"/>
              </a:rPr>
              <a:t>kalite.bau.edu.tr</a:t>
            </a:r>
            <a:endParaRPr lang="tr-TR" sz="7200" dirty="0" smtClean="0">
              <a:solidFill>
                <a:srgbClr val="FF0000"/>
              </a:solidFill>
            </a:endParaRPr>
          </a:p>
          <a:p>
            <a:pPr marL="0" indent="0">
              <a:buNone/>
            </a:pPr>
            <a:endParaRPr lang="tr-TR" sz="7200" dirty="0" smtClean="0"/>
          </a:p>
          <a:p>
            <a:pPr marL="0" indent="0">
              <a:buNone/>
            </a:pPr>
            <a:r>
              <a:rPr lang="tr-TR" sz="7200" b="1" dirty="0" smtClean="0"/>
              <a:t>Web </a:t>
            </a:r>
            <a:r>
              <a:rPr lang="tr-TR" sz="7200" b="1" dirty="0"/>
              <a:t>s</a:t>
            </a:r>
            <a:r>
              <a:rPr lang="tr-TR" sz="7200" b="1" dirty="0" smtClean="0"/>
              <a:t>ayfamızdan aşağıdaki bilgilere ulaşabilirsiniz:</a:t>
            </a:r>
            <a:endParaRPr lang="tr-TR" sz="7200" b="1" u="sng" dirty="0" smtClean="0"/>
          </a:p>
          <a:p>
            <a:r>
              <a:rPr lang="tr-TR" sz="7200" dirty="0" smtClean="0"/>
              <a:t>Kalite Komisyonu üyeleri, görevleri ve kalite komisyonu kararları</a:t>
            </a:r>
          </a:p>
          <a:p>
            <a:r>
              <a:rPr lang="tr-TR" sz="7200" dirty="0" smtClean="0"/>
              <a:t>Kalite Yürütme Kurulu üyeleri, görevleri </a:t>
            </a:r>
          </a:p>
          <a:p>
            <a:r>
              <a:rPr lang="tr-TR" sz="7200" dirty="0"/>
              <a:t>R</a:t>
            </a:r>
            <a:r>
              <a:rPr lang="tr-TR" sz="7200" dirty="0" smtClean="0"/>
              <a:t>aporlarımız ve dokümanlarımız</a:t>
            </a:r>
          </a:p>
          <a:p>
            <a:r>
              <a:rPr lang="tr-TR" sz="7200" dirty="0" smtClean="0"/>
              <a:t>Kalite Politikalarımız, Vizyon ve Misyonumuz</a:t>
            </a:r>
          </a:p>
          <a:p>
            <a:r>
              <a:rPr lang="tr-TR" sz="7200" dirty="0" smtClean="0"/>
              <a:t>Stratejik Planımız</a:t>
            </a:r>
          </a:p>
          <a:p>
            <a:r>
              <a:rPr lang="tr-TR" sz="7200" dirty="0"/>
              <a:t>Ü</a:t>
            </a:r>
            <a:r>
              <a:rPr lang="tr-TR" sz="7200" dirty="0" smtClean="0"/>
              <a:t>niversite Sıralamalarımız</a:t>
            </a:r>
          </a:p>
          <a:p>
            <a:r>
              <a:rPr lang="tr-TR" sz="7200" dirty="0" smtClean="0"/>
              <a:t>Akreditasyon almış ve akreditasyon sürecinde olan programlarımız</a:t>
            </a:r>
          </a:p>
          <a:p>
            <a:r>
              <a:rPr lang="tr-TR" sz="7200" dirty="0" smtClean="0"/>
              <a:t>Duyurular </a:t>
            </a:r>
          </a:p>
          <a:p>
            <a:r>
              <a:rPr lang="tr-TR" sz="7200" dirty="0" smtClean="0"/>
              <a:t>Geri Bildirim Mail Adresi </a:t>
            </a:r>
            <a:r>
              <a:rPr lang="tr-TR" sz="7200" dirty="0" smtClean="0">
                <a:solidFill>
                  <a:schemeClr val="tx1"/>
                </a:solidFill>
              </a:rPr>
              <a:t>(</a:t>
            </a:r>
            <a:r>
              <a:rPr lang="tr-TR" sz="7200" dirty="0" smtClean="0">
                <a:solidFill>
                  <a:srgbClr val="FF0000"/>
                </a:solidFill>
              </a:rPr>
              <a:t>kalite@bau.edu.tr</a:t>
            </a:r>
            <a:r>
              <a:rPr lang="tr-TR" sz="7200" dirty="0" smtClean="0">
                <a:solidFill>
                  <a:schemeClr val="tx1"/>
                </a:solidFill>
              </a:rPr>
              <a:t>)</a:t>
            </a:r>
          </a:p>
          <a:p>
            <a:endParaRPr lang="tr-TR" sz="2200" dirty="0" smtClean="0"/>
          </a:p>
          <a:p>
            <a:pPr marL="0" indent="0">
              <a:buNone/>
            </a:pPr>
            <a:endParaRPr lang="tr-TR" sz="2200" dirty="0"/>
          </a:p>
        </p:txBody>
      </p:sp>
      <p:pic>
        <p:nvPicPr>
          <p:cNvPr id="4" name="Picture 1" descr="Bahçeşehir Univers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885" y="6311900"/>
            <a:ext cx="952229" cy="34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85155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6077" y="469693"/>
            <a:ext cx="8596668" cy="631371"/>
          </a:xfrm>
        </p:spPr>
        <p:txBody>
          <a:bodyPr>
            <a:normAutofit fontScale="90000"/>
          </a:bodyPr>
          <a:lstStyle/>
          <a:p>
            <a:r>
              <a:rPr lang="tr-TR" b="1" dirty="0">
                <a:solidFill>
                  <a:schemeClr val="accent5">
                    <a:lumMod val="50000"/>
                  </a:schemeClr>
                </a:solidFill>
                <a:ea typeface="Calibri" panose="020F0502020204030204" pitchFamily="34" charset="0"/>
                <a:cs typeface="Times New Roman" panose="02020603050405020304" pitchFamily="18" charset="0"/>
              </a:rPr>
              <a:t>Akademik Birim Yöneticilerimiz;</a:t>
            </a:r>
            <a:r>
              <a:rPr lang="tr-TR" dirty="0">
                <a:solidFill>
                  <a:srgbClr val="002060"/>
                </a:solidFill>
                <a:ea typeface="Calibri" panose="020F0502020204030204" pitchFamily="34" charset="0"/>
                <a:cs typeface="Times New Roman" panose="02020603050405020304" pitchFamily="18" charset="0"/>
              </a:rPr>
              <a:t/>
            </a:r>
            <a:br>
              <a:rPr lang="tr-TR" dirty="0">
                <a:solidFill>
                  <a:srgbClr val="002060"/>
                </a:solidFill>
                <a:ea typeface="Calibri" panose="020F0502020204030204" pitchFamily="34" charset="0"/>
                <a:cs typeface="Times New Roman" panose="02020603050405020304" pitchFamily="18" charset="0"/>
              </a:rPr>
            </a:br>
            <a:endParaRPr lang="tr-TR" dirty="0"/>
          </a:p>
        </p:txBody>
      </p:sp>
      <p:sp>
        <p:nvSpPr>
          <p:cNvPr id="3" name="İçerik Yer Tutucusu 2"/>
          <p:cNvSpPr>
            <a:spLocks noGrp="1"/>
          </p:cNvSpPr>
          <p:nvPr>
            <p:ph idx="1"/>
          </p:nvPr>
        </p:nvSpPr>
        <p:spPr>
          <a:xfrm>
            <a:off x="195943" y="1371601"/>
            <a:ext cx="10241279" cy="4669762"/>
          </a:xfrm>
        </p:spPr>
        <p:txBody>
          <a:bodyPr>
            <a:normAutofit/>
          </a:bodyPr>
          <a:lstStyle/>
          <a:p>
            <a:pPr marL="285750" indent="-285750">
              <a:spcAft>
                <a:spcPts val="1000"/>
              </a:spcAft>
              <a:buFont typeface="Arial" panose="020B0604020202020204" pitchFamily="34" charset="0"/>
              <a:buChar char="•"/>
              <a:defRPr/>
            </a:pPr>
            <a:r>
              <a:rPr lang="tr-TR" sz="2000" dirty="0" smtClean="0">
                <a:solidFill>
                  <a:srgbClr val="002060"/>
                </a:solidFill>
                <a:ea typeface="Calibri" panose="020F0502020204030204" pitchFamily="34" charset="0"/>
                <a:cs typeface="Times New Roman" panose="02020603050405020304" pitchFamily="18" charset="0"/>
              </a:rPr>
              <a:t>Akademik </a:t>
            </a:r>
            <a:r>
              <a:rPr lang="tr-TR" sz="2000" dirty="0">
                <a:solidFill>
                  <a:srgbClr val="002060"/>
                </a:solidFill>
                <a:ea typeface="Calibri" panose="020F0502020204030204" pitchFamily="34" charset="0"/>
                <a:cs typeface="Times New Roman" panose="02020603050405020304" pitchFamily="18" charset="0"/>
              </a:rPr>
              <a:t>ve idari personeliniz ile öğrencilerinizi, Üniversitemiz Kurumsal Akreditasyon Programı(KAP) ve süreci  hakkında  </a:t>
            </a:r>
            <a:r>
              <a:rPr lang="tr-TR" sz="2000" dirty="0" smtClean="0">
                <a:solidFill>
                  <a:srgbClr val="002060"/>
                </a:solidFill>
                <a:ea typeface="Calibri" panose="020F0502020204030204" pitchFamily="34" charset="0"/>
                <a:cs typeface="Times New Roman" panose="02020603050405020304" pitchFamily="18" charset="0"/>
              </a:rPr>
              <a:t>bilgilendiriniz.</a:t>
            </a:r>
            <a:endParaRPr lang="tr-TR" sz="2000" dirty="0">
              <a:solidFill>
                <a:srgbClr val="002060"/>
              </a:solidFill>
              <a:ea typeface="Calibri" panose="020F0502020204030204" pitchFamily="34" charset="0"/>
              <a:cs typeface="Times New Roman" panose="02020603050405020304" pitchFamily="18" charset="0"/>
            </a:endParaRPr>
          </a:p>
          <a:p>
            <a:pPr marL="285750" indent="-285750" algn="just">
              <a:lnSpc>
                <a:spcPct val="115000"/>
              </a:lnSpc>
              <a:spcBef>
                <a:spcPts val="600"/>
              </a:spcBef>
              <a:spcAft>
                <a:spcPts val="600"/>
              </a:spcAft>
              <a:buFont typeface="Arial" panose="020B0604020202020204" pitchFamily="34" charset="0"/>
              <a:buChar char="•"/>
              <a:defRPr/>
            </a:pPr>
            <a:r>
              <a:rPr lang="tr-TR" sz="2000" dirty="0" smtClean="0">
                <a:solidFill>
                  <a:srgbClr val="002060"/>
                </a:solidFill>
                <a:ea typeface="Calibri" panose="020F0502020204030204" pitchFamily="34" charset="0"/>
                <a:cs typeface="Times New Roman" panose="02020603050405020304" pitchFamily="18" charset="0"/>
              </a:rPr>
              <a:t>Biriminizin </a:t>
            </a:r>
            <a:r>
              <a:rPr lang="tr-TR" sz="2000" dirty="0">
                <a:solidFill>
                  <a:srgbClr val="002060"/>
                </a:solidFill>
                <a:ea typeface="Calibri" panose="020F0502020204030204" pitchFamily="34" charset="0"/>
                <a:cs typeface="Times New Roman" panose="02020603050405020304" pitchFamily="18" charset="0"/>
              </a:rPr>
              <a:t>web sitesini kontrol edip </a:t>
            </a:r>
            <a:r>
              <a:rPr lang="tr-TR" sz="2000" dirty="0" smtClean="0">
                <a:solidFill>
                  <a:srgbClr val="002060"/>
                </a:solidFill>
                <a:ea typeface="Calibri" panose="020F0502020204030204" pitchFamily="34" charset="0"/>
                <a:cs typeface="Times New Roman" panose="02020603050405020304" pitchFamily="18" charset="0"/>
              </a:rPr>
              <a:t>güncelleyiniz.</a:t>
            </a:r>
            <a:endParaRPr lang="tr-TR" sz="2000" dirty="0">
              <a:solidFill>
                <a:srgbClr val="002060"/>
              </a:solidFill>
              <a:ea typeface="Calibri" panose="020F0502020204030204" pitchFamily="34" charset="0"/>
              <a:cs typeface="Times New Roman" panose="02020603050405020304" pitchFamily="18" charset="0"/>
            </a:endParaRPr>
          </a:p>
          <a:p>
            <a:pPr marL="285750" indent="-285750">
              <a:lnSpc>
                <a:spcPct val="115000"/>
              </a:lnSpc>
              <a:spcBef>
                <a:spcPts val="600"/>
              </a:spcBef>
              <a:spcAft>
                <a:spcPts val="600"/>
              </a:spcAft>
              <a:buFont typeface="Arial" panose="020B0604020202020204" pitchFamily="34" charset="0"/>
              <a:buChar char="•"/>
              <a:defRPr/>
            </a:pPr>
            <a:r>
              <a:rPr lang="tr-TR" sz="2000" dirty="0">
                <a:solidFill>
                  <a:srgbClr val="002060"/>
                </a:solidFill>
                <a:ea typeface="Calibri" panose="020F0502020204030204" pitchFamily="34" charset="0"/>
                <a:cs typeface="Times New Roman" panose="02020603050405020304" pitchFamily="18" charset="0"/>
              </a:rPr>
              <a:t>Eğitim-öğretim programlarınızın bilgi paketlerini gözden </a:t>
            </a:r>
            <a:r>
              <a:rPr lang="tr-TR" sz="2000" dirty="0" smtClean="0">
                <a:solidFill>
                  <a:srgbClr val="002060"/>
                </a:solidFill>
                <a:ea typeface="Calibri" panose="020F0502020204030204" pitchFamily="34" charset="0"/>
                <a:cs typeface="Times New Roman" panose="02020603050405020304" pitchFamily="18" charset="0"/>
              </a:rPr>
              <a:t>geçiriniz.</a:t>
            </a:r>
            <a:endParaRPr lang="tr-TR" sz="2000" dirty="0">
              <a:solidFill>
                <a:srgbClr val="002060"/>
              </a:solidFill>
              <a:ea typeface="Calibri" panose="020F0502020204030204" pitchFamily="34" charset="0"/>
              <a:cs typeface="Times New Roman" panose="02020603050405020304" pitchFamily="18" charset="0"/>
            </a:endParaRPr>
          </a:p>
          <a:p>
            <a:pPr marL="285750" indent="-285750">
              <a:lnSpc>
                <a:spcPct val="115000"/>
              </a:lnSpc>
              <a:spcBef>
                <a:spcPts val="600"/>
              </a:spcBef>
              <a:spcAft>
                <a:spcPts val="600"/>
              </a:spcAft>
              <a:buFont typeface="Arial" panose="020B0604020202020204" pitchFamily="34" charset="0"/>
              <a:buChar char="•"/>
              <a:defRPr/>
            </a:pPr>
            <a:r>
              <a:rPr lang="tr-TR" sz="2000" dirty="0">
                <a:solidFill>
                  <a:srgbClr val="002060"/>
                </a:solidFill>
                <a:ea typeface="Calibri" panose="020F0502020204030204" pitchFamily="34" charset="0"/>
                <a:cs typeface="Times New Roman" panose="02020603050405020304" pitchFamily="18" charset="0"/>
              </a:rPr>
              <a:t>Üniversitemizin </a:t>
            </a:r>
            <a:r>
              <a:rPr lang="tr-TR" sz="2000" dirty="0" smtClean="0">
                <a:solidFill>
                  <a:srgbClr val="002060"/>
                </a:solidFill>
                <a:ea typeface="Calibri" panose="020F0502020204030204" pitchFamily="34" charset="0"/>
                <a:cs typeface="Times New Roman" panose="02020603050405020304" pitchFamily="18" charset="0"/>
              </a:rPr>
              <a:t>2020 </a:t>
            </a:r>
            <a:r>
              <a:rPr lang="tr-TR" sz="2000" dirty="0">
                <a:solidFill>
                  <a:srgbClr val="002060"/>
                </a:solidFill>
                <a:ea typeface="Calibri" panose="020F0502020204030204" pitchFamily="34" charset="0"/>
                <a:cs typeface="Times New Roman" panose="02020603050405020304" pitchFamily="18" charset="0"/>
              </a:rPr>
              <a:t>yılı Kurum İç Değerlendirme Raporu (KİDR)’nu </a:t>
            </a:r>
            <a:r>
              <a:rPr lang="tr-TR" sz="2000" dirty="0" smtClean="0">
                <a:solidFill>
                  <a:srgbClr val="002060"/>
                </a:solidFill>
                <a:ea typeface="Calibri" panose="020F0502020204030204" pitchFamily="34" charset="0"/>
                <a:cs typeface="Times New Roman" panose="02020603050405020304" pitchFamily="18" charset="0"/>
              </a:rPr>
              <a:t>ve 2021 İzleme Raporunu inceleyiniz.</a:t>
            </a:r>
            <a:endParaRPr lang="tr-TR" sz="2000" dirty="0">
              <a:solidFill>
                <a:srgbClr val="002060"/>
              </a:solidFill>
              <a:ea typeface="Calibri" panose="020F0502020204030204" pitchFamily="34" charset="0"/>
              <a:cs typeface="Times New Roman" panose="02020603050405020304" pitchFamily="18" charset="0"/>
            </a:endParaRPr>
          </a:p>
          <a:p>
            <a:pPr marL="285750" indent="-285750">
              <a:lnSpc>
                <a:spcPct val="115000"/>
              </a:lnSpc>
              <a:spcBef>
                <a:spcPts val="600"/>
              </a:spcBef>
              <a:spcAft>
                <a:spcPts val="600"/>
              </a:spcAft>
              <a:buFont typeface="Arial" panose="020B0604020202020204" pitchFamily="34" charset="0"/>
              <a:buChar char="•"/>
              <a:defRPr/>
            </a:pPr>
            <a:r>
              <a:rPr lang="tr-TR" sz="2000" dirty="0">
                <a:solidFill>
                  <a:srgbClr val="002060"/>
                </a:solidFill>
                <a:ea typeface="Calibri" panose="020F0502020204030204" pitchFamily="34" charset="0"/>
                <a:cs typeface="Times New Roman" panose="02020603050405020304" pitchFamily="18" charset="0"/>
              </a:rPr>
              <a:t>Üniversitemiz web sitesinde sunulan Kalite Güvence Sistemi’mize ilişkin belgeleri </a:t>
            </a:r>
            <a:r>
              <a:rPr lang="tr-TR" sz="2000" dirty="0" smtClean="0">
                <a:solidFill>
                  <a:srgbClr val="002060"/>
                </a:solidFill>
                <a:ea typeface="Calibri" panose="020F0502020204030204" pitchFamily="34" charset="0"/>
                <a:cs typeface="Times New Roman" panose="02020603050405020304" pitchFamily="18" charset="0"/>
              </a:rPr>
              <a:t>inceleyiniz.</a:t>
            </a:r>
            <a:endParaRPr lang="tr-TR" sz="2000" dirty="0">
              <a:solidFill>
                <a:srgbClr val="002060"/>
              </a:solidFill>
              <a:ea typeface="Calibri" panose="020F0502020204030204" pitchFamily="34" charset="0"/>
              <a:cs typeface="Times New Roman" panose="02020603050405020304" pitchFamily="18" charset="0"/>
            </a:endParaRPr>
          </a:p>
          <a:p>
            <a:pPr marL="285750" indent="-285750" algn="just">
              <a:lnSpc>
                <a:spcPct val="115000"/>
              </a:lnSpc>
              <a:spcBef>
                <a:spcPts val="300"/>
              </a:spcBef>
              <a:spcAft>
                <a:spcPts val="300"/>
              </a:spcAft>
              <a:buFont typeface="Arial" panose="020B0604020202020204" pitchFamily="34" charset="0"/>
              <a:buChar char="•"/>
              <a:defRPr/>
            </a:pPr>
            <a:r>
              <a:rPr lang="tr-TR" sz="2000" dirty="0">
                <a:solidFill>
                  <a:srgbClr val="002060"/>
                </a:solidFill>
                <a:ea typeface="Calibri" panose="020F0502020204030204" pitchFamily="34" charset="0"/>
                <a:cs typeface="Times New Roman" panose="02020603050405020304" pitchFamily="18" charset="0"/>
              </a:rPr>
              <a:t>Üniversitemiz Kurumsal Akreditasyon Programı (KAP) Hazırlık </a:t>
            </a:r>
            <a:r>
              <a:rPr lang="tr-TR" sz="2000" dirty="0" smtClean="0">
                <a:solidFill>
                  <a:srgbClr val="002060"/>
                </a:solidFill>
                <a:ea typeface="Calibri" panose="020F0502020204030204" pitchFamily="34" charset="0"/>
                <a:cs typeface="Times New Roman" panose="02020603050405020304" pitchFamily="18" charset="0"/>
              </a:rPr>
              <a:t>sürecinde gerekli çalışmaları tamamlayınız.</a:t>
            </a:r>
            <a:endParaRPr lang="tr-TR" sz="2000" dirty="0">
              <a:solidFill>
                <a:srgbClr val="002060"/>
              </a:solidFill>
              <a:ea typeface="Calibri" panose="020F0502020204030204" pitchFamily="34" charset="0"/>
              <a:cs typeface="Times New Roman" panose="02020603050405020304" pitchFamily="18" charset="0"/>
            </a:endParaRPr>
          </a:p>
          <a:p>
            <a:endParaRPr lang="tr-TR" dirty="0"/>
          </a:p>
        </p:txBody>
      </p:sp>
      <p:pic>
        <p:nvPicPr>
          <p:cNvPr id="4" name="Picture 1" descr="Bahçeşehir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885" y="6311900"/>
            <a:ext cx="952229" cy="34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8462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85453" y="844672"/>
            <a:ext cx="10515600" cy="1325563"/>
          </a:xfrm>
        </p:spPr>
        <p:txBody>
          <a:bodyPr/>
          <a:lstStyle/>
          <a:p>
            <a:r>
              <a:rPr lang="tr-TR" b="1" i="1" dirty="0" smtClean="0">
                <a:solidFill>
                  <a:schemeClr val="accent5">
                    <a:lumMod val="50000"/>
                  </a:schemeClr>
                </a:solidFill>
              </a:rPr>
              <a:t>Kaynakça</a:t>
            </a:r>
            <a:endParaRPr lang="tr-TR" b="1" i="1" dirty="0">
              <a:solidFill>
                <a:schemeClr val="accent5">
                  <a:lumMod val="50000"/>
                </a:schemeClr>
              </a:solidFill>
            </a:endParaRPr>
          </a:p>
        </p:txBody>
      </p:sp>
      <p:sp>
        <p:nvSpPr>
          <p:cNvPr id="3" name="İçerik Yer Tutucusu 2"/>
          <p:cNvSpPr>
            <a:spLocks noGrp="1"/>
          </p:cNvSpPr>
          <p:nvPr>
            <p:ph idx="1"/>
          </p:nvPr>
        </p:nvSpPr>
        <p:spPr>
          <a:xfrm>
            <a:off x="1185454" y="2704012"/>
            <a:ext cx="9821092" cy="3041878"/>
          </a:xfrm>
        </p:spPr>
        <p:txBody>
          <a:bodyPr/>
          <a:lstStyle/>
          <a:p>
            <a:r>
              <a:rPr lang="tr-TR" dirty="0" smtClean="0"/>
              <a:t>YÖKAK WEB SİTESİ </a:t>
            </a:r>
            <a:r>
              <a:rPr lang="tr-TR" dirty="0" smtClean="0">
                <a:hlinkClick r:id="rId2"/>
              </a:rPr>
              <a:t>https://yokak.gov.tr/</a:t>
            </a:r>
            <a:endParaRPr lang="tr-TR" dirty="0" smtClean="0"/>
          </a:p>
          <a:p>
            <a:r>
              <a:rPr lang="tr-TR" dirty="0" smtClean="0"/>
              <a:t>YÖKAK BİLGİ PORTALI </a:t>
            </a:r>
            <a:r>
              <a:rPr lang="tr-TR" dirty="0" smtClean="0">
                <a:hlinkClick r:id="rId3"/>
              </a:rPr>
              <a:t>https://portal.yokak.gov.tr/</a:t>
            </a:r>
            <a:endParaRPr lang="tr-TR" dirty="0" smtClean="0"/>
          </a:p>
          <a:p>
            <a:pPr marL="0" indent="0">
              <a:buNone/>
            </a:pPr>
            <a:endParaRPr lang="tr-TR" dirty="0"/>
          </a:p>
        </p:txBody>
      </p:sp>
      <p:pic>
        <p:nvPicPr>
          <p:cNvPr id="4" name="Picture 1" descr="Bahçeşehir Univers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7139" y="6279667"/>
            <a:ext cx="952229" cy="34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tin kutusu 4"/>
          <p:cNvSpPr txBox="1"/>
          <p:nvPr/>
        </p:nvSpPr>
        <p:spPr>
          <a:xfrm>
            <a:off x="6919368" y="4663440"/>
            <a:ext cx="2886891" cy="523220"/>
          </a:xfrm>
          <a:prstGeom prst="rect">
            <a:avLst/>
          </a:prstGeom>
          <a:noFill/>
        </p:spPr>
        <p:txBody>
          <a:bodyPr wrap="square" rtlCol="0">
            <a:spAutoFit/>
          </a:bodyPr>
          <a:lstStyle/>
          <a:p>
            <a:r>
              <a:rPr lang="tr-TR" sz="2800" b="1" i="1" dirty="0" smtClean="0">
                <a:solidFill>
                  <a:schemeClr val="accent5">
                    <a:lumMod val="50000"/>
                  </a:schemeClr>
                </a:solidFill>
              </a:rPr>
              <a:t>Teşekkürler.</a:t>
            </a:r>
            <a:endParaRPr lang="tr-TR" sz="2800" b="1" i="1" dirty="0">
              <a:solidFill>
                <a:schemeClr val="accent5">
                  <a:lumMod val="50000"/>
                </a:schemeClr>
              </a:solidFill>
            </a:endParaRPr>
          </a:p>
        </p:txBody>
      </p:sp>
    </p:spTree>
    <p:extLst>
      <p:ext uri="{BB962C8B-B14F-4D97-AF65-F5344CB8AC3E}">
        <p14:creationId xmlns:p14="http://schemas.microsoft.com/office/powerpoint/2010/main" val="24329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5">
                    <a:lumMod val="50000"/>
                  </a:schemeClr>
                </a:solidFill>
              </a:rPr>
              <a:t>BAU Kalite Yürütme Kurulu</a:t>
            </a:r>
            <a:endParaRPr lang="tr-TR" b="1" dirty="0">
              <a:solidFill>
                <a:schemeClr val="accent5">
                  <a:lumMod val="50000"/>
                </a:schemeClr>
              </a:solidFill>
            </a:endParaRPr>
          </a:p>
        </p:txBody>
      </p:sp>
      <p:pic>
        <p:nvPicPr>
          <p:cNvPr id="7" name="Picture 1" descr="Bahçeşehir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3994" y="6443566"/>
            <a:ext cx="952229" cy="34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o 2"/>
          <p:cNvGraphicFramePr>
            <a:graphicFrameLocks noGrp="1"/>
          </p:cNvGraphicFramePr>
          <p:nvPr>
            <p:extLst>
              <p:ext uri="{D42A27DB-BD31-4B8C-83A1-F6EECF244321}">
                <p14:modId xmlns:p14="http://schemas.microsoft.com/office/powerpoint/2010/main" val="2598403321"/>
              </p:ext>
            </p:extLst>
          </p:nvPr>
        </p:nvGraphicFramePr>
        <p:xfrm>
          <a:off x="774992" y="1768698"/>
          <a:ext cx="8401352" cy="3251053"/>
        </p:xfrm>
        <a:graphic>
          <a:graphicData uri="http://schemas.openxmlformats.org/drawingml/2006/table">
            <a:tbl>
              <a:tblPr>
                <a:tableStyleId>{5C22544A-7EE6-4342-B048-85BDC9FD1C3A}</a:tableStyleId>
              </a:tblPr>
              <a:tblGrid>
                <a:gridCol w="4200676">
                  <a:extLst>
                    <a:ext uri="{9D8B030D-6E8A-4147-A177-3AD203B41FA5}">
                      <a16:colId xmlns:a16="http://schemas.microsoft.com/office/drawing/2014/main" val="3384455275"/>
                    </a:ext>
                  </a:extLst>
                </a:gridCol>
                <a:gridCol w="4200676">
                  <a:extLst>
                    <a:ext uri="{9D8B030D-6E8A-4147-A177-3AD203B41FA5}">
                      <a16:colId xmlns:a16="http://schemas.microsoft.com/office/drawing/2014/main" val="75857945"/>
                    </a:ext>
                  </a:extLst>
                </a:gridCol>
              </a:tblGrid>
              <a:tr h="600715">
                <a:tc gridSpan="2">
                  <a:txBody>
                    <a:bodyPr/>
                    <a:lstStyle/>
                    <a:p>
                      <a:pPr algn="ctr" fontAlgn="ctr"/>
                      <a:r>
                        <a:rPr lang="tr-TR" sz="1400" b="1" u="none" strike="noStrike" dirty="0" smtClean="0">
                          <a:solidFill>
                            <a:srgbClr val="002060"/>
                          </a:solidFill>
                          <a:effectLst/>
                        </a:rPr>
                        <a:t>BAHÇEŞEHİR ÜNİVERSİTESİ KALİTE YÜRÜTME</a:t>
                      </a:r>
                      <a:r>
                        <a:rPr lang="tr-TR" sz="1400" b="1" u="none" strike="noStrike" baseline="0" dirty="0" smtClean="0">
                          <a:solidFill>
                            <a:srgbClr val="002060"/>
                          </a:solidFill>
                          <a:effectLst/>
                        </a:rPr>
                        <a:t> KURULU</a:t>
                      </a:r>
                      <a:r>
                        <a:rPr lang="tr-TR" sz="1400" b="1" u="none" strike="noStrike" dirty="0" smtClean="0">
                          <a:solidFill>
                            <a:srgbClr val="002060"/>
                          </a:solidFill>
                          <a:effectLst/>
                        </a:rPr>
                        <a:t> ÜYELERİ</a:t>
                      </a:r>
                      <a:endParaRPr lang="tr-TR" sz="1400" b="1" i="0" u="none" strike="noStrike" dirty="0">
                        <a:solidFill>
                          <a:srgbClr val="002060"/>
                        </a:solidFill>
                        <a:effectLst/>
                        <a:latin typeface="Calibri" panose="020F0502020204030204" pitchFamily="34" charset="0"/>
                      </a:endParaRPr>
                    </a:p>
                  </a:txBody>
                  <a:tcPr marL="8118" marR="8118" marT="8118" marB="0" anchor="ctr"/>
                </a:tc>
                <a:tc hMerge="1">
                  <a:txBody>
                    <a:bodyPr/>
                    <a:lstStyle/>
                    <a:p>
                      <a:endParaRPr lang="tr-TR"/>
                    </a:p>
                  </a:txBody>
                  <a:tcPr/>
                </a:tc>
                <a:extLst>
                  <a:ext uri="{0D108BD9-81ED-4DB2-BD59-A6C34878D82A}">
                    <a16:rowId xmlns:a16="http://schemas.microsoft.com/office/drawing/2014/main" val="2217874864"/>
                  </a:ext>
                </a:extLst>
              </a:tr>
              <a:tr h="419439">
                <a:tc>
                  <a:txBody>
                    <a:bodyPr/>
                    <a:lstStyle/>
                    <a:p>
                      <a:pPr algn="l" fontAlgn="t"/>
                      <a:r>
                        <a:rPr lang="tr-TR" sz="1400" b="1" u="none" strike="noStrike" dirty="0">
                          <a:solidFill>
                            <a:srgbClr val="002060"/>
                          </a:solidFill>
                          <a:effectLst/>
                        </a:rPr>
                        <a:t>AD VE SOYAD</a:t>
                      </a:r>
                      <a:endParaRPr lang="tr-TR" sz="1400" b="1" i="0" u="none" strike="noStrike" dirty="0">
                        <a:solidFill>
                          <a:srgbClr val="002060"/>
                        </a:solidFill>
                        <a:effectLst/>
                        <a:latin typeface="Calibri" panose="020F0502020204030204" pitchFamily="34" charset="0"/>
                      </a:endParaRPr>
                    </a:p>
                  </a:txBody>
                  <a:tcPr marL="8118" marR="8118" marT="8118" marB="0"/>
                </a:tc>
                <a:tc>
                  <a:txBody>
                    <a:bodyPr/>
                    <a:lstStyle/>
                    <a:p>
                      <a:pPr algn="l" fontAlgn="t"/>
                      <a:r>
                        <a:rPr lang="tr-TR" sz="1400" b="1" u="none" strike="noStrike" dirty="0">
                          <a:solidFill>
                            <a:srgbClr val="002060"/>
                          </a:solidFill>
                          <a:effectLst/>
                        </a:rPr>
                        <a:t>GÖREV</a:t>
                      </a:r>
                      <a:endParaRPr lang="tr-TR" sz="1400" b="1" i="0" u="none" strike="noStrike" dirty="0">
                        <a:solidFill>
                          <a:srgbClr val="002060"/>
                        </a:solidFill>
                        <a:effectLst/>
                        <a:latin typeface="Calibri" panose="020F0502020204030204" pitchFamily="34" charset="0"/>
                      </a:endParaRPr>
                    </a:p>
                  </a:txBody>
                  <a:tcPr marL="8118" marR="8118" marT="8118" marB="0"/>
                </a:tc>
                <a:extLst>
                  <a:ext uri="{0D108BD9-81ED-4DB2-BD59-A6C34878D82A}">
                    <a16:rowId xmlns:a16="http://schemas.microsoft.com/office/drawing/2014/main" val="278274206"/>
                  </a:ext>
                </a:extLst>
              </a:tr>
              <a:tr h="440525">
                <a:tc>
                  <a:txBody>
                    <a:bodyPr/>
                    <a:lstStyle/>
                    <a:p>
                      <a:pPr algn="l" fontAlgn="t"/>
                      <a:r>
                        <a:rPr lang="tr-TR" sz="1200" u="none" strike="noStrike" dirty="0">
                          <a:effectLst/>
                          <a:latin typeface="+mn-lt"/>
                        </a:rPr>
                        <a:t>Prof. Dr. </a:t>
                      </a:r>
                      <a:r>
                        <a:rPr lang="tr-TR" sz="1200" u="none" strike="noStrike" dirty="0" smtClean="0">
                          <a:effectLst/>
                          <a:latin typeface="+mn-lt"/>
                        </a:rPr>
                        <a:t>Elif</a:t>
                      </a:r>
                      <a:r>
                        <a:rPr lang="tr-TR" sz="1200" u="none" strike="noStrike" baseline="0" dirty="0" smtClean="0">
                          <a:effectLst/>
                          <a:latin typeface="+mn-lt"/>
                        </a:rPr>
                        <a:t> YOLBULAN OKAN</a:t>
                      </a:r>
                      <a:endParaRPr lang="tr-TR" sz="1200" b="0" i="0" u="none" strike="noStrike" dirty="0">
                        <a:solidFill>
                          <a:srgbClr val="000000"/>
                        </a:solidFill>
                        <a:effectLst/>
                        <a:latin typeface="+mn-lt"/>
                      </a:endParaRPr>
                    </a:p>
                  </a:txBody>
                  <a:tcPr marL="8118" marR="8118" marT="8118" marB="0"/>
                </a:tc>
                <a:tc>
                  <a:txBody>
                    <a:bodyPr/>
                    <a:lstStyle/>
                    <a:p>
                      <a:pPr algn="l" fontAlgn="t"/>
                      <a:r>
                        <a:rPr lang="tr-TR" sz="1200" b="0" i="0" u="none" strike="noStrike" dirty="0" smtClean="0">
                          <a:solidFill>
                            <a:schemeClr val="dk1"/>
                          </a:solidFill>
                          <a:effectLst/>
                          <a:latin typeface="+mn-lt"/>
                        </a:rPr>
                        <a:t>Kalite</a:t>
                      </a:r>
                      <a:r>
                        <a:rPr lang="tr-TR" sz="1200" b="0" i="0" u="none" strike="noStrike" baseline="0" dirty="0" smtClean="0">
                          <a:solidFill>
                            <a:schemeClr val="dk1"/>
                          </a:solidFill>
                          <a:effectLst/>
                          <a:latin typeface="+mn-lt"/>
                        </a:rPr>
                        <a:t> Yürütme Kurulu Başkanı</a:t>
                      </a:r>
                      <a:endParaRPr lang="tr-TR" sz="1200" b="0" i="0" u="none" strike="noStrike" dirty="0">
                        <a:solidFill>
                          <a:srgbClr val="000000"/>
                        </a:solidFill>
                        <a:effectLst/>
                        <a:latin typeface="+mn-lt"/>
                      </a:endParaRPr>
                    </a:p>
                  </a:txBody>
                  <a:tcPr marL="8118" marR="8118" marT="8118" marB="0"/>
                </a:tc>
                <a:extLst>
                  <a:ext uri="{0D108BD9-81ED-4DB2-BD59-A6C34878D82A}">
                    <a16:rowId xmlns:a16="http://schemas.microsoft.com/office/drawing/2014/main" val="2105394906"/>
                  </a:ext>
                </a:extLst>
              </a:tr>
              <a:tr h="440525">
                <a:tc>
                  <a:txBody>
                    <a:bodyPr/>
                    <a:lstStyle/>
                    <a:p>
                      <a:pPr algn="l" fontAlgn="t"/>
                      <a:r>
                        <a:rPr lang="tr-TR" sz="1200" b="0" i="0" u="none" strike="noStrike" dirty="0" smtClean="0">
                          <a:solidFill>
                            <a:srgbClr val="000000"/>
                          </a:solidFill>
                          <a:effectLst/>
                          <a:latin typeface="+mn-lt"/>
                        </a:rPr>
                        <a:t>Doç. Dr. Sabri Tankut ATAN </a:t>
                      </a:r>
                      <a:endParaRPr lang="tr-TR" sz="1200" b="0" i="0" u="none" strike="noStrike" dirty="0">
                        <a:solidFill>
                          <a:srgbClr val="000000"/>
                        </a:solidFill>
                        <a:effectLst/>
                        <a:latin typeface="+mn-lt"/>
                      </a:endParaRPr>
                    </a:p>
                  </a:txBody>
                  <a:tcPr marL="8118" marR="8118" marT="8118" marB="0"/>
                </a:tc>
                <a:tc>
                  <a:txBody>
                    <a:bodyPr/>
                    <a:lstStyle/>
                    <a:p>
                      <a:pPr algn="l" fontAlgn="t"/>
                      <a:r>
                        <a:rPr lang="tr-TR" sz="1200" b="0" i="0" u="none" strike="noStrike" dirty="0" smtClean="0">
                          <a:solidFill>
                            <a:srgbClr val="000000"/>
                          </a:solidFill>
                          <a:effectLst/>
                          <a:latin typeface="+mn-lt"/>
                        </a:rPr>
                        <a:t>Mühendislik Fakültesi</a:t>
                      </a:r>
                      <a:endParaRPr lang="tr-TR" sz="1200" b="0" i="0" u="none" strike="noStrike" dirty="0">
                        <a:solidFill>
                          <a:srgbClr val="000000"/>
                        </a:solidFill>
                        <a:effectLst/>
                        <a:latin typeface="+mn-lt"/>
                      </a:endParaRPr>
                    </a:p>
                  </a:txBody>
                  <a:tcPr marL="8118" marR="8118" marT="8118" marB="0"/>
                </a:tc>
                <a:extLst>
                  <a:ext uri="{0D108BD9-81ED-4DB2-BD59-A6C34878D82A}">
                    <a16:rowId xmlns:a16="http://schemas.microsoft.com/office/drawing/2014/main" val="2579786285"/>
                  </a:ext>
                </a:extLst>
              </a:tr>
              <a:tr h="468799">
                <a:tc>
                  <a:txBody>
                    <a:bodyPr/>
                    <a:lstStyle/>
                    <a:p>
                      <a:pPr algn="l" fontAlgn="t"/>
                      <a:r>
                        <a:rPr lang="tr-TR" sz="1200" b="0" i="0" u="none" strike="noStrike" dirty="0" smtClean="0">
                          <a:solidFill>
                            <a:srgbClr val="000000"/>
                          </a:solidFill>
                          <a:effectLst/>
                          <a:latin typeface="+mn-lt"/>
                        </a:rPr>
                        <a:t>Dr. </a:t>
                      </a:r>
                      <a:r>
                        <a:rPr lang="tr-TR" sz="1200" b="0" i="0" u="none" strike="noStrike" dirty="0" err="1" smtClean="0">
                          <a:solidFill>
                            <a:srgbClr val="000000"/>
                          </a:solidFill>
                          <a:effectLst/>
                          <a:latin typeface="+mn-lt"/>
                        </a:rPr>
                        <a:t>Öğr</a:t>
                      </a:r>
                      <a:r>
                        <a:rPr lang="tr-TR" sz="1200" b="0" i="0" u="none" strike="noStrike" dirty="0" smtClean="0">
                          <a:solidFill>
                            <a:srgbClr val="000000"/>
                          </a:solidFill>
                          <a:effectLst/>
                          <a:latin typeface="+mn-lt"/>
                        </a:rPr>
                        <a:t>. Üyesi Ergün AKGÜN </a:t>
                      </a:r>
                      <a:endParaRPr lang="tr-TR" sz="1200" b="0" i="0" u="none" strike="noStrike" dirty="0">
                        <a:solidFill>
                          <a:srgbClr val="000000"/>
                        </a:solidFill>
                        <a:effectLst/>
                        <a:latin typeface="+mn-lt"/>
                      </a:endParaRPr>
                    </a:p>
                  </a:txBody>
                  <a:tcPr marL="8118" marR="8118" marT="8118" marB="0"/>
                </a:tc>
                <a:tc>
                  <a:txBody>
                    <a:bodyPr/>
                    <a:lstStyle/>
                    <a:p>
                      <a:pPr algn="l" fontAlgn="t"/>
                      <a:r>
                        <a:rPr lang="tr-TR" sz="1200" b="0" i="0" u="none" strike="noStrike" dirty="0" smtClean="0">
                          <a:solidFill>
                            <a:srgbClr val="000000"/>
                          </a:solidFill>
                          <a:effectLst/>
                          <a:latin typeface="+mn-lt"/>
                        </a:rPr>
                        <a:t>Eğitim Bilimleri Fakültesi</a:t>
                      </a:r>
                      <a:endParaRPr lang="tr-TR" sz="1200" b="0" i="0" u="none" strike="noStrike" dirty="0">
                        <a:solidFill>
                          <a:srgbClr val="000000"/>
                        </a:solidFill>
                        <a:effectLst/>
                        <a:latin typeface="+mn-lt"/>
                      </a:endParaRPr>
                    </a:p>
                  </a:txBody>
                  <a:tcPr marL="8118" marR="8118" marT="8118" marB="0"/>
                </a:tc>
                <a:extLst>
                  <a:ext uri="{0D108BD9-81ED-4DB2-BD59-A6C34878D82A}">
                    <a16:rowId xmlns:a16="http://schemas.microsoft.com/office/drawing/2014/main" val="2404038103"/>
                  </a:ext>
                </a:extLst>
              </a:tr>
              <a:tr h="440525">
                <a:tc>
                  <a:txBody>
                    <a:bodyPr/>
                    <a:lstStyle/>
                    <a:p>
                      <a:pPr algn="l" fontAlgn="t"/>
                      <a:r>
                        <a:rPr lang="tr-TR" sz="1200" b="0" i="0" u="none" strike="noStrike" dirty="0" smtClean="0">
                          <a:solidFill>
                            <a:srgbClr val="000000"/>
                          </a:solidFill>
                          <a:effectLst/>
                          <a:latin typeface="+mn-lt"/>
                        </a:rPr>
                        <a:t>Dr. </a:t>
                      </a:r>
                      <a:r>
                        <a:rPr lang="tr-TR" sz="1200" b="0" i="0" u="none" strike="noStrike" dirty="0" err="1" smtClean="0">
                          <a:solidFill>
                            <a:srgbClr val="000000"/>
                          </a:solidFill>
                          <a:effectLst/>
                          <a:latin typeface="+mn-lt"/>
                        </a:rPr>
                        <a:t>Öğr</a:t>
                      </a:r>
                      <a:r>
                        <a:rPr lang="tr-TR" sz="1200" b="0" i="0" u="none" strike="noStrike" dirty="0" smtClean="0">
                          <a:solidFill>
                            <a:srgbClr val="000000"/>
                          </a:solidFill>
                          <a:effectLst/>
                          <a:latin typeface="+mn-lt"/>
                        </a:rPr>
                        <a:t>. Üyesi Ayla ESEN </a:t>
                      </a:r>
                      <a:endParaRPr lang="tr-TR" sz="1200" b="0" i="0" u="none" strike="noStrike" dirty="0">
                        <a:solidFill>
                          <a:srgbClr val="000000"/>
                        </a:solidFill>
                        <a:effectLst/>
                        <a:latin typeface="+mn-lt"/>
                      </a:endParaRPr>
                    </a:p>
                  </a:txBody>
                  <a:tcPr marL="8118" marR="8118" marT="8118" marB="0"/>
                </a:tc>
                <a:tc>
                  <a:txBody>
                    <a:bodyPr/>
                    <a:lstStyle/>
                    <a:p>
                      <a:pPr algn="l" fontAlgn="t"/>
                      <a:r>
                        <a:rPr lang="tr-TR" sz="1200" b="0" i="0" u="none" strike="noStrike" dirty="0" smtClean="0">
                          <a:solidFill>
                            <a:srgbClr val="000000"/>
                          </a:solidFill>
                          <a:effectLst/>
                          <a:latin typeface="+mn-lt"/>
                        </a:rPr>
                        <a:t>İktisadi, İdari ve Sosyal Bilimler Fakültesi</a:t>
                      </a:r>
                      <a:endParaRPr lang="tr-TR" sz="1200" b="0" i="0" u="none" strike="noStrike" dirty="0">
                        <a:solidFill>
                          <a:srgbClr val="000000"/>
                        </a:solidFill>
                        <a:effectLst/>
                        <a:latin typeface="+mn-lt"/>
                      </a:endParaRPr>
                    </a:p>
                  </a:txBody>
                  <a:tcPr marL="8118" marR="8118" marT="8118" marB="0"/>
                </a:tc>
                <a:extLst>
                  <a:ext uri="{0D108BD9-81ED-4DB2-BD59-A6C34878D82A}">
                    <a16:rowId xmlns:a16="http://schemas.microsoft.com/office/drawing/2014/main" val="3272128477"/>
                  </a:ext>
                </a:extLst>
              </a:tr>
              <a:tr h="440525">
                <a:tc>
                  <a:txBody>
                    <a:bodyPr/>
                    <a:lstStyle/>
                    <a:p>
                      <a:pPr algn="l" fontAlgn="t"/>
                      <a:r>
                        <a:rPr lang="tr-TR" sz="1200" b="0" i="0" u="none" strike="noStrike" dirty="0" smtClean="0">
                          <a:solidFill>
                            <a:srgbClr val="000000"/>
                          </a:solidFill>
                          <a:effectLst/>
                          <a:latin typeface="+mn-lt"/>
                        </a:rPr>
                        <a:t>Seda</a:t>
                      </a:r>
                      <a:r>
                        <a:rPr lang="tr-TR" sz="1200" b="0" i="0" u="none" strike="noStrike" baseline="0" dirty="0" smtClean="0">
                          <a:solidFill>
                            <a:srgbClr val="000000"/>
                          </a:solidFill>
                          <a:effectLst/>
                          <a:latin typeface="+mn-lt"/>
                        </a:rPr>
                        <a:t> TAŞ</a:t>
                      </a:r>
                      <a:endParaRPr lang="tr-TR" sz="1200" b="0" i="0" u="none" strike="noStrike" dirty="0">
                        <a:solidFill>
                          <a:srgbClr val="000000"/>
                        </a:solidFill>
                        <a:effectLst/>
                        <a:latin typeface="+mn-lt"/>
                      </a:endParaRPr>
                    </a:p>
                  </a:txBody>
                  <a:tcPr marL="8118" marR="8118" marT="8118" marB="0"/>
                </a:tc>
                <a:tc>
                  <a:txBody>
                    <a:bodyPr/>
                    <a:lstStyle/>
                    <a:p>
                      <a:pPr algn="l" fontAlgn="t"/>
                      <a:r>
                        <a:rPr lang="tr-TR" sz="1200" b="0" i="0" u="none" strike="noStrike" dirty="0" smtClean="0">
                          <a:solidFill>
                            <a:srgbClr val="000000"/>
                          </a:solidFill>
                          <a:effectLst/>
                          <a:latin typeface="+mn-lt"/>
                        </a:rPr>
                        <a:t>Kalite</a:t>
                      </a:r>
                      <a:r>
                        <a:rPr lang="tr-TR" sz="1200" b="0" i="0" u="none" strike="noStrike" baseline="0" dirty="0" smtClean="0">
                          <a:solidFill>
                            <a:srgbClr val="000000"/>
                          </a:solidFill>
                          <a:effectLst/>
                          <a:latin typeface="+mn-lt"/>
                        </a:rPr>
                        <a:t> Yönetim Birimi Yöneticisi</a:t>
                      </a:r>
                      <a:endParaRPr lang="tr-TR" sz="1200" b="0" i="0" u="none" strike="noStrike" dirty="0">
                        <a:solidFill>
                          <a:srgbClr val="000000"/>
                        </a:solidFill>
                        <a:effectLst/>
                        <a:latin typeface="+mn-lt"/>
                      </a:endParaRPr>
                    </a:p>
                  </a:txBody>
                  <a:tcPr marL="8118" marR="8118" marT="8118" marB="0"/>
                </a:tc>
                <a:extLst>
                  <a:ext uri="{0D108BD9-81ED-4DB2-BD59-A6C34878D82A}">
                    <a16:rowId xmlns:a16="http://schemas.microsoft.com/office/drawing/2014/main" val="1585096624"/>
                  </a:ext>
                </a:extLst>
              </a:tr>
            </a:tbl>
          </a:graphicData>
        </a:graphic>
      </p:graphicFrame>
    </p:spTree>
    <p:extLst>
      <p:ext uri="{BB962C8B-B14F-4D97-AF65-F5344CB8AC3E}">
        <p14:creationId xmlns:p14="http://schemas.microsoft.com/office/powerpoint/2010/main" val="595035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376887" y="270612"/>
            <a:ext cx="8596668" cy="856343"/>
          </a:xfrm>
        </p:spPr>
        <p:txBody>
          <a:bodyPr/>
          <a:lstStyle/>
          <a:p>
            <a:r>
              <a:rPr lang="tr-TR" b="1" dirty="0" smtClean="0">
                <a:solidFill>
                  <a:schemeClr val="accent5">
                    <a:lumMod val="50000"/>
                  </a:schemeClr>
                </a:solidFill>
              </a:rPr>
              <a:t>Birim Kalite Elçileri</a:t>
            </a:r>
            <a:endParaRPr lang="tr-TR" b="1" dirty="0">
              <a:solidFill>
                <a:schemeClr val="accent5">
                  <a:lumMod val="50000"/>
                </a:schemeClr>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3806591836"/>
              </p:ext>
            </p:extLst>
          </p:nvPr>
        </p:nvGraphicFramePr>
        <p:xfrm>
          <a:off x="376887" y="1126955"/>
          <a:ext cx="7996404" cy="5055326"/>
        </p:xfrm>
        <a:graphic>
          <a:graphicData uri="http://schemas.openxmlformats.org/drawingml/2006/table">
            <a:tbl>
              <a:tblPr>
                <a:tableStyleId>{5C22544A-7EE6-4342-B048-85BDC9FD1C3A}</a:tableStyleId>
              </a:tblPr>
              <a:tblGrid>
                <a:gridCol w="2154402">
                  <a:extLst>
                    <a:ext uri="{9D8B030D-6E8A-4147-A177-3AD203B41FA5}">
                      <a16:colId xmlns:a16="http://schemas.microsoft.com/office/drawing/2014/main" val="1297758288"/>
                    </a:ext>
                  </a:extLst>
                </a:gridCol>
                <a:gridCol w="2048666">
                  <a:extLst>
                    <a:ext uri="{9D8B030D-6E8A-4147-A177-3AD203B41FA5}">
                      <a16:colId xmlns:a16="http://schemas.microsoft.com/office/drawing/2014/main" val="4171098061"/>
                    </a:ext>
                  </a:extLst>
                </a:gridCol>
                <a:gridCol w="2048666">
                  <a:extLst>
                    <a:ext uri="{9D8B030D-6E8A-4147-A177-3AD203B41FA5}">
                      <a16:colId xmlns:a16="http://schemas.microsoft.com/office/drawing/2014/main" val="3297482004"/>
                    </a:ext>
                  </a:extLst>
                </a:gridCol>
                <a:gridCol w="1744670">
                  <a:extLst>
                    <a:ext uri="{9D8B030D-6E8A-4147-A177-3AD203B41FA5}">
                      <a16:colId xmlns:a16="http://schemas.microsoft.com/office/drawing/2014/main" val="2965402901"/>
                    </a:ext>
                  </a:extLst>
                </a:gridCol>
              </a:tblGrid>
              <a:tr h="365269">
                <a:tc>
                  <a:txBody>
                    <a:bodyPr/>
                    <a:lstStyle/>
                    <a:p>
                      <a:pPr algn="l" fontAlgn="ctr"/>
                      <a:r>
                        <a:rPr lang="tr-TR" sz="1400" b="1" u="none" strike="noStrike" dirty="0">
                          <a:effectLst/>
                        </a:rPr>
                        <a:t>BİRİM</a:t>
                      </a:r>
                      <a:endParaRPr lang="tr-TR" sz="1400" b="1"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l" fontAlgn="ctr"/>
                      <a:r>
                        <a:rPr lang="tr-TR" sz="1400" b="1" u="none" strike="noStrike" dirty="0">
                          <a:effectLst/>
                        </a:rPr>
                        <a:t>AD SOYAD</a:t>
                      </a:r>
                      <a:endParaRPr lang="tr-T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tr-TR" sz="1400" b="1" u="none" strike="noStrike" dirty="0">
                          <a:effectLst/>
                        </a:rPr>
                        <a:t>BİRİM</a:t>
                      </a:r>
                      <a:endParaRPr lang="tr-TR" sz="1400" b="1"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l" fontAlgn="ctr"/>
                      <a:r>
                        <a:rPr lang="tr-TR" sz="1400" b="1" u="none" strike="noStrike" dirty="0">
                          <a:effectLst/>
                        </a:rPr>
                        <a:t>AD SOYAD</a:t>
                      </a:r>
                      <a:endParaRPr lang="tr-TR"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91443900"/>
                  </a:ext>
                </a:extLst>
              </a:tr>
              <a:tr h="496766">
                <a:tc>
                  <a:txBody>
                    <a:bodyPr/>
                    <a:lstStyle/>
                    <a:p>
                      <a:pPr algn="l" fontAlgn="ctr"/>
                      <a:r>
                        <a:rPr lang="tr-TR" sz="1000" u="none" strike="noStrike">
                          <a:effectLst/>
                        </a:rPr>
                        <a:t>DİŞ HEKİMLİĞİ FAKÜLTESİ</a:t>
                      </a:r>
                      <a:endParaRPr lang="tr-TR" sz="1000" b="0" i="0" u="none" strike="noStrike">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l" fontAlgn="ctr"/>
                      <a:r>
                        <a:rPr lang="tr-TR" sz="1000" u="none" strike="noStrike">
                          <a:effectLst/>
                        </a:rPr>
                        <a:t>ECE TOPTAŞ</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tr-TR" sz="1000" u="none" strike="noStrike" dirty="0">
                          <a:effectLst/>
                        </a:rPr>
                        <a:t>UYGULAMALI BİLİMLER Y.O</a:t>
                      </a:r>
                      <a:endParaRPr lang="tr-TR" sz="1000" b="0"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l" fontAlgn="ctr"/>
                      <a:r>
                        <a:rPr lang="tr-TR" sz="1000" u="none" strike="noStrike" dirty="0">
                          <a:effectLst/>
                        </a:rPr>
                        <a:t>CANSU TOPKAYA</a:t>
                      </a:r>
                      <a:endParaRPr lang="tr-TR"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59724890"/>
                  </a:ext>
                </a:extLst>
              </a:tr>
              <a:tr h="496766">
                <a:tc>
                  <a:txBody>
                    <a:bodyPr/>
                    <a:lstStyle/>
                    <a:p>
                      <a:pPr algn="l" fontAlgn="ctr"/>
                      <a:r>
                        <a:rPr lang="tr-TR" sz="1000" u="none" strike="noStrike">
                          <a:effectLst/>
                        </a:rPr>
                        <a:t>EĞİTİM BİLİMLERİ FAKÜLTESİ</a:t>
                      </a:r>
                      <a:endParaRPr lang="tr-TR" sz="1000" b="0" i="0" u="none" strike="noStrike">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l" fontAlgn="ctr"/>
                      <a:r>
                        <a:rPr lang="tr-TR" sz="1000" u="none" strike="noStrike">
                          <a:effectLst/>
                        </a:rPr>
                        <a:t>MELTEM ÖZMUTLU</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tr-TR" sz="1000" u="none" strike="noStrike" dirty="0">
                          <a:effectLst/>
                        </a:rPr>
                        <a:t>SAĞLIK HİZMETLERİ MESLEK Y.O</a:t>
                      </a:r>
                      <a:endParaRPr lang="tr-TR" sz="1000" b="0"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l" fontAlgn="ctr"/>
                      <a:r>
                        <a:rPr lang="tr-TR" sz="1000" u="none" strike="noStrike" dirty="0">
                          <a:effectLst/>
                        </a:rPr>
                        <a:t>DOĞAN AYDIN</a:t>
                      </a:r>
                      <a:endParaRPr lang="tr-TR"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31183390"/>
                  </a:ext>
                </a:extLst>
              </a:tr>
              <a:tr h="496766">
                <a:tc>
                  <a:txBody>
                    <a:bodyPr/>
                    <a:lstStyle/>
                    <a:p>
                      <a:pPr algn="l" fontAlgn="ctr"/>
                      <a:r>
                        <a:rPr lang="tr-TR" sz="1000" u="none" strike="noStrike">
                          <a:effectLst/>
                        </a:rPr>
                        <a:t>HUKUK FAKÜLTESİ</a:t>
                      </a:r>
                      <a:endParaRPr lang="tr-TR" sz="1000" b="0" i="0" u="none" strike="noStrike">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l" fontAlgn="ctr"/>
                      <a:r>
                        <a:rPr lang="tr-TR" sz="1000" u="none" strike="noStrike" dirty="0" smtClean="0">
                          <a:effectLst/>
                        </a:rPr>
                        <a:t>ONAT KAAN GÜZELCE</a:t>
                      </a: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tr-TR" sz="1000" u="none" strike="noStrike" dirty="0">
                          <a:effectLst/>
                        </a:rPr>
                        <a:t>ÖĞRENME VE ÖĞRETME MERKEZİ</a:t>
                      </a:r>
                      <a:endParaRPr lang="tr-TR" sz="1000" b="0"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l" fontAlgn="ctr"/>
                      <a:r>
                        <a:rPr lang="tr-TR" sz="1000" u="none" strike="noStrike" dirty="0">
                          <a:effectLst/>
                        </a:rPr>
                        <a:t>NARO GÖKDAĞ</a:t>
                      </a:r>
                      <a:endParaRPr lang="tr-TR"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34844977"/>
                  </a:ext>
                </a:extLst>
              </a:tr>
              <a:tr h="365269">
                <a:tc>
                  <a:txBody>
                    <a:bodyPr/>
                    <a:lstStyle/>
                    <a:p>
                      <a:pPr algn="l" fontAlgn="ctr"/>
                      <a:r>
                        <a:rPr lang="tr-TR" sz="1000" u="none" strike="noStrike">
                          <a:effectLst/>
                        </a:rPr>
                        <a:t>İLETİŞİM FAKÜLTESİ</a:t>
                      </a:r>
                      <a:endParaRPr lang="tr-TR" sz="1000" b="0" i="0" u="none" strike="noStrike">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l" fontAlgn="ctr"/>
                      <a:r>
                        <a:rPr lang="tr-TR" sz="1000" u="none" strike="noStrike">
                          <a:effectLst/>
                        </a:rPr>
                        <a:t>KÜBRA KURŞUN</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tr-TR" sz="1000" u="none" strike="noStrike" dirty="0">
                          <a:effectLst/>
                        </a:rPr>
                        <a:t>BURS KOO. BİRİMİ</a:t>
                      </a:r>
                      <a:endParaRPr lang="tr-TR" sz="1000" b="0"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l" fontAlgn="ctr"/>
                      <a:r>
                        <a:rPr lang="tr-TR" sz="1000" u="none" strike="noStrike" dirty="0">
                          <a:effectLst/>
                        </a:rPr>
                        <a:t>ELİF BANU TUNA</a:t>
                      </a:r>
                      <a:endParaRPr lang="tr-TR"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71755957"/>
                  </a:ext>
                </a:extLst>
              </a:tr>
              <a:tr h="496766">
                <a:tc>
                  <a:txBody>
                    <a:bodyPr/>
                    <a:lstStyle/>
                    <a:p>
                      <a:pPr algn="l" fontAlgn="ctr"/>
                      <a:r>
                        <a:rPr lang="tr-TR" sz="1000" u="none" strike="noStrike">
                          <a:effectLst/>
                        </a:rPr>
                        <a:t>İKTİSADİ, İDARİ VE SOSYAL BİLİMLER FAKÜLTESİ</a:t>
                      </a:r>
                      <a:endParaRPr lang="tr-TR" sz="1000" b="0" i="0" u="none" strike="noStrike">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l" fontAlgn="ctr"/>
                      <a:r>
                        <a:rPr lang="tr-TR" sz="1000" u="none" strike="noStrike">
                          <a:effectLst/>
                        </a:rPr>
                        <a:t>GÜLCE ALTUNEL</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tr-TR" sz="1000" u="none" strike="noStrike" dirty="0">
                          <a:effectLst/>
                        </a:rPr>
                        <a:t>YÖNETİM BİLGİ SİSTEMLERİ BİRİMİ</a:t>
                      </a:r>
                      <a:endParaRPr lang="tr-TR" sz="1000" b="0"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l" fontAlgn="ctr"/>
                      <a:r>
                        <a:rPr lang="tr-TR" sz="1000" u="none" strike="noStrike" dirty="0">
                          <a:effectLst/>
                        </a:rPr>
                        <a:t>BAŞAK AKBULUT</a:t>
                      </a:r>
                      <a:endParaRPr lang="tr-TR"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03387157"/>
                  </a:ext>
                </a:extLst>
              </a:tr>
              <a:tr h="496766">
                <a:tc>
                  <a:txBody>
                    <a:bodyPr/>
                    <a:lstStyle/>
                    <a:p>
                      <a:pPr algn="l" fontAlgn="ctr"/>
                      <a:r>
                        <a:rPr lang="tr-TR" sz="1000" u="none" strike="noStrike">
                          <a:effectLst/>
                        </a:rPr>
                        <a:t>MİMARLIK FAKÜLTESİ</a:t>
                      </a:r>
                      <a:endParaRPr lang="tr-TR" sz="1000" b="0" i="0" u="none" strike="noStrike">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l" fontAlgn="ctr"/>
                      <a:r>
                        <a:rPr lang="tr-TR" sz="1000" u="none" strike="noStrike">
                          <a:effectLst/>
                        </a:rPr>
                        <a:t>MİNE DİNÇER</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tr-TR" sz="1000" u="none" strike="noStrike" dirty="0">
                          <a:effectLst/>
                        </a:rPr>
                        <a:t>YÖK İŞLEMLERİ BİRİMİ</a:t>
                      </a:r>
                      <a:endParaRPr lang="tr-TR" sz="1000" b="0"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l" fontAlgn="ctr"/>
                      <a:r>
                        <a:rPr lang="tr-TR" sz="1000" u="none" strike="noStrike" dirty="0">
                          <a:effectLst/>
                        </a:rPr>
                        <a:t>BERİL GÜLHAN</a:t>
                      </a:r>
                      <a:endParaRPr lang="tr-TR"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8069381"/>
                  </a:ext>
                </a:extLst>
              </a:tr>
              <a:tr h="482157">
                <a:tc>
                  <a:txBody>
                    <a:bodyPr/>
                    <a:lstStyle/>
                    <a:p>
                      <a:pPr algn="l" fontAlgn="ctr"/>
                      <a:r>
                        <a:rPr lang="tr-TR" sz="1000" u="none" strike="noStrike">
                          <a:effectLst/>
                        </a:rPr>
                        <a:t>MÜHENDİSLİK FAKÜLTESİ</a:t>
                      </a:r>
                      <a:endParaRPr lang="tr-TR" sz="1000" b="0" i="0" u="none" strike="noStrike">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l" fontAlgn="ctr"/>
                      <a:r>
                        <a:rPr lang="tr-TR" sz="1000" u="none" strike="noStrike">
                          <a:effectLst/>
                        </a:rPr>
                        <a:t>İBRAHİM ERTUĞRUL YALÇIN</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tr-TR" sz="1000" u="none" strike="noStrike" dirty="0">
                          <a:effectLst/>
                        </a:rPr>
                        <a:t>İK DAİRE BAŞKANLIĞI</a:t>
                      </a:r>
                      <a:endParaRPr lang="tr-TR" sz="1000" b="0"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l" fontAlgn="ctr"/>
                      <a:r>
                        <a:rPr lang="tr-TR" sz="1000" u="none" strike="noStrike" dirty="0">
                          <a:effectLst/>
                        </a:rPr>
                        <a:t>ESRA AKÇA</a:t>
                      </a:r>
                      <a:endParaRPr lang="tr-TR"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10846759"/>
                  </a:ext>
                </a:extLst>
              </a:tr>
              <a:tr h="496766">
                <a:tc>
                  <a:txBody>
                    <a:bodyPr/>
                    <a:lstStyle/>
                    <a:p>
                      <a:pPr algn="l" fontAlgn="ctr"/>
                      <a:r>
                        <a:rPr lang="tr-TR" sz="1000" u="none" strike="noStrike">
                          <a:effectLst/>
                        </a:rPr>
                        <a:t>SAĞLIK BİLİMLERİ FAKÜLTESİ</a:t>
                      </a:r>
                      <a:endParaRPr lang="tr-TR" sz="1000" b="0" i="0" u="none" strike="noStrike">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l" fontAlgn="ctr"/>
                      <a:r>
                        <a:rPr lang="tr-TR" sz="1000" u="none" strike="noStrike">
                          <a:effectLst/>
                        </a:rPr>
                        <a:t>ARZU DURSUN</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tr-TR" sz="1000" u="none" strike="noStrike" dirty="0">
                          <a:effectLst/>
                        </a:rPr>
                        <a:t>KALİTE YÖNETİM BİRİMİ</a:t>
                      </a:r>
                      <a:endParaRPr lang="tr-TR" sz="1000" b="0"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l" fontAlgn="ctr"/>
                      <a:r>
                        <a:rPr lang="tr-TR" sz="1000" u="none" strike="noStrike" dirty="0">
                          <a:effectLst/>
                        </a:rPr>
                        <a:t>SEDA TAŞ</a:t>
                      </a:r>
                      <a:endParaRPr lang="tr-TR"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24359328"/>
                  </a:ext>
                </a:extLst>
              </a:tr>
              <a:tr h="496766">
                <a:tc>
                  <a:txBody>
                    <a:bodyPr/>
                    <a:lstStyle/>
                    <a:p>
                      <a:pPr algn="l" fontAlgn="ctr"/>
                      <a:r>
                        <a:rPr lang="tr-TR" sz="1000" u="none" strike="noStrike">
                          <a:effectLst/>
                        </a:rPr>
                        <a:t>TIP FAKÜLTESİ</a:t>
                      </a:r>
                      <a:endParaRPr lang="tr-TR" sz="1000" b="0" i="0" u="none" strike="noStrike">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l" fontAlgn="ctr"/>
                      <a:r>
                        <a:rPr lang="tr-TR" sz="1000" u="none" strike="noStrike">
                          <a:effectLst/>
                        </a:rPr>
                        <a:t>YONCA ELİÇABUK</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tr-TR" sz="1000" u="none" strike="noStrike" dirty="0">
                          <a:effectLst/>
                        </a:rPr>
                        <a:t>STRATEJİ GELİŞTİRME BİRİMİ</a:t>
                      </a:r>
                      <a:endParaRPr lang="tr-TR" sz="1000" b="0"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l" fontAlgn="ctr"/>
                      <a:r>
                        <a:rPr lang="tr-TR" sz="1000" u="none" strike="noStrike" dirty="0">
                          <a:effectLst/>
                        </a:rPr>
                        <a:t>NURCAN ADLİ</a:t>
                      </a:r>
                      <a:endParaRPr lang="tr-TR"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92495984"/>
                  </a:ext>
                </a:extLst>
              </a:tr>
              <a:tr h="365269">
                <a:tc>
                  <a:txBody>
                    <a:bodyPr/>
                    <a:lstStyle/>
                    <a:p>
                      <a:pPr algn="l" fontAlgn="ctr"/>
                      <a:r>
                        <a:rPr lang="tr-TR" sz="1000" u="none" strike="noStrike" dirty="0">
                          <a:effectLst/>
                        </a:rPr>
                        <a:t>KONSERVATUVAR</a:t>
                      </a:r>
                      <a:endParaRPr lang="tr-TR" sz="1000" b="0"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l" fontAlgn="ctr"/>
                      <a:r>
                        <a:rPr lang="tr-TR" sz="1000" u="none" strike="noStrike">
                          <a:effectLst/>
                        </a:rPr>
                        <a:t>BÜLENT SEZGİN</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tr-TR" sz="1000" u="none" strike="noStrike" dirty="0">
                          <a:effectLst/>
                        </a:rPr>
                        <a:t>BAUSEM</a:t>
                      </a:r>
                      <a:endParaRPr lang="tr-TR" sz="1000" b="0"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l" fontAlgn="ctr"/>
                      <a:r>
                        <a:rPr lang="tr-TR" sz="1000" u="none" strike="noStrike" dirty="0">
                          <a:effectLst/>
                        </a:rPr>
                        <a:t>AHMET CAN ÖZTÜRK</a:t>
                      </a:r>
                      <a:endParaRPr lang="tr-TR"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55805240"/>
                  </a:ext>
                </a:extLst>
              </a:tr>
            </a:tbl>
          </a:graphicData>
        </a:graphic>
      </p:graphicFrame>
      <p:pic>
        <p:nvPicPr>
          <p:cNvPr id="5" name="Picture 1" descr="Bahçeşehir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3994" y="6443566"/>
            <a:ext cx="952229" cy="34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3212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36018" y="500952"/>
            <a:ext cx="11425056" cy="1008083"/>
          </a:xfrm>
        </p:spPr>
        <p:txBody>
          <a:bodyPr>
            <a:normAutofit/>
          </a:bodyPr>
          <a:lstStyle/>
          <a:p>
            <a:r>
              <a:rPr lang="tr-TR" b="1" dirty="0" smtClean="0">
                <a:solidFill>
                  <a:schemeClr val="accent5">
                    <a:lumMod val="50000"/>
                  </a:schemeClr>
                </a:solidFill>
              </a:rPr>
              <a:t>Kurumsal Akreditasyon Programı</a:t>
            </a:r>
            <a:endParaRPr lang="tr-TR" b="1" dirty="0">
              <a:solidFill>
                <a:schemeClr val="accent5">
                  <a:lumMod val="50000"/>
                </a:schemeClr>
              </a:solidFill>
            </a:endParaRPr>
          </a:p>
        </p:txBody>
      </p:sp>
      <p:sp>
        <p:nvSpPr>
          <p:cNvPr id="3" name="İçerik Yer Tutucusu 2"/>
          <p:cNvSpPr>
            <a:spLocks noGrp="1"/>
          </p:cNvSpPr>
          <p:nvPr>
            <p:ph idx="1"/>
          </p:nvPr>
        </p:nvSpPr>
        <p:spPr>
          <a:xfrm>
            <a:off x="436018" y="1776549"/>
            <a:ext cx="10144897" cy="4023360"/>
          </a:xfrm>
        </p:spPr>
        <p:txBody>
          <a:bodyPr>
            <a:normAutofit/>
          </a:bodyPr>
          <a:lstStyle/>
          <a:p>
            <a:pPr marL="0" indent="0">
              <a:buNone/>
            </a:pPr>
            <a:r>
              <a:rPr lang="tr-TR" sz="2400" dirty="0"/>
              <a:t>Kurumsal Akreditasyon Programı (KAP</a:t>
            </a:r>
            <a:r>
              <a:rPr lang="tr-TR" sz="2400" dirty="0" smtClean="0"/>
              <a:t>);</a:t>
            </a:r>
          </a:p>
          <a:p>
            <a:pPr marL="0" indent="0">
              <a:buNone/>
            </a:pPr>
            <a:r>
              <a:rPr lang="tr-TR" sz="2400" dirty="0" smtClean="0"/>
              <a:t>yükseköğretim </a:t>
            </a:r>
            <a:r>
              <a:rPr lang="tr-TR" sz="2400" dirty="0"/>
              <a:t>kurumlarındaki kalite güvencesi, eğitim-öğretim, araştırma-geliştirme, toplumsal katkı ve yönetim sistemi süreçlerinin </a:t>
            </a:r>
            <a:r>
              <a:rPr lang="tr-TR" sz="2400" i="1" dirty="0">
                <a:solidFill>
                  <a:schemeClr val="accent1"/>
                </a:solidFill>
              </a:rPr>
              <a:t>“planlama, uygulama, kontrol etme ve önlem alma”</a:t>
            </a:r>
            <a:r>
              <a:rPr lang="tr-TR" sz="2400" i="1" dirty="0"/>
              <a:t> </a:t>
            </a:r>
            <a:r>
              <a:rPr lang="tr-TR" sz="2400" dirty="0"/>
              <a:t>döngüsü kapsamında değerlendirilmesini sağlayan bir dış değerlendirme yöntemidir</a:t>
            </a:r>
            <a:r>
              <a:rPr lang="tr-TR" sz="2400" dirty="0" smtClean="0"/>
              <a:t>.</a:t>
            </a:r>
          </a:p>
        </p:txBody>
      </p:sp>
      <p:pic>
        <p:nvPicPr>
          <p:cNvPr id="2050" name="Picture 1" descr="Bahçeşehir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641" y="6496050"/>
            <a:ext cx="10096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731768" y="4588762"/>
            <a:ext cx="1648391" cy="1592167"/>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val 6"/>
          <p:cNvSpPr/>
          <p:nvPr/>
        </p:nvSpPr>
        <p:spPr>
          <a:xfrm>
            <a:off x="2834888" y="4588763"/>
            <a:ext cx="1593418" cy="1592166"/>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p:cNvSpPr/>
          <p:nvPr/>
        </p:nvSpPr>
        <p:spPr>
          <a:xfrm>
            <a:off x="4883034" y="4588763"/>
            <a:ext cx="1622266" cy="159216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val 8"/>
          <p:cNvSpPr/>
          <p:nvPr/>
        </p:nvSpPr>
        <p:spPr>
          <a:xfrm>
            <a:off x="6960029" y="4512563"/>
            <a:ext cx="1622266" cy="1557608"/>
          </a:xfrm>
          <a:prstGeom prst="ellipse">
            <a:avLst/>
          </a:prstGeom>
          <a:solidFill>
            <a:srgbClr val="FF4F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p:cNvSpPr txBox="1"/>
          <p:nvPr/>
        </p:nvSpPr>
        <p:spPr>
          <a:xfrm>
            <a:off x="873968" y="4988814"/>
            <a:ext cx="1491639" cy="923330"/>
          </a:xfrm>
          <a:prstGeom prst="rect">
            <a:avLst/>
          </a:prstGeom>
          <a:noFill/>
        </p:spPr>
        <p:txBody>
          <a:bodyPr wrap="square" rtlCol="0">
            <a:spAutoFit/>
          </a:bodyPr>
          <a:lstStyle/>
          <a:p>
            <a:pPr algn="ctr"/>
            <a:r>
              <a:rPr lang="tr-TR" dirty="0" smtClean="0"/>
              <a:t>LİDERLİK, YÖNETİM VE </a:t>
            </a:r>
          </a:p>
          <a:p>
            <a:pPr algn="ctr"/>
            <a:r>
              <a:rPr lang="tr-TR" dirty="0" smtClean="0"/>
              <a:t>KALİTE</a:t>
            </a:r>
            <a:endParaRPr lang="tr-TR" dirty="0"/>
          </a:p>
        </p:txBody>
      </p:sp>
      <p:sp>
        <p:nvSpPr>
          <p:cNvPr id="11" name="Metin kutusu 10"/>
          <p:cNvSpPr txBox="1"/>
          <p:nvPr/>
        </p:nvSpPr>
        <p:spPr>
          <a:xfrm>
            <a:off x="3061999" y="4988814"/>
            <a:ext cx="1175656" cy="923330"/>
          </a:xfrm>
          <a:prstGeom prst="rect">
            <a:avLst/>
          </a:prstGeom>
          <a:noFill/>
        </p:spPr>
        <p:txBody>
          <a:bodyPr wrap="square" rtlCol="0">
            <a:spAutoFit/>
          </a:bodyPr>
          <a:lstStyle/>
          <a:p>
            <a:pPr algn="ctr"/>
            <a:r>
              <a:rPr lang="tr-TR" dirty="0" smtClean="0"/>
              <a:t>EĞİTİM VE ÖĞRETİM</a:t>
            </a:r>
            <a:endParaRPr lang="tr-TR" dirty="0"/>
          </a:p>
        </p:txBody>
      </p:sp>
      <p:sp>
        <p:nvSpPr>
          <p:cNvPr id="12" name="Metin kutusu 11"/>
          <p:cNvSpPr txBox="1"/>
          <p:nvPr/>
        </p:nvSpPr>
        <p:spPr>
          <a:xfrm>
            <a:off x="4961409" y="4988814"/>
            <a:ext cx="1491639" cy="923330"/>
          </a:xfrm>
          <a:prstGeom prst="rect">
            <a:avLst/>
          </a:prstGeom>
          <a:noFill/>
        </p:spPr>
        <p:txBody>
          <a:bodyPr wrap="square" rtlCol="0">
            <a:spAutoFit/>
          </a:bodyPr>
          <a:lstStyle/>
          <a:p>
            <a:pPr algn="ctr"/>
            <a:r>
              <a:rPr lang="tr-TR" dirty="0" smtClean="0"/>
              <a:t>ARAŞTIRMA VE GELİŞTİRME</a:t>
            </a:r>
            <a:endParaRPr lang="tr-TR" dirty="0"/>
          </a:p>
        </p:txBody>
      </p:sp>
      <p:sp>
        <p:nvSpPr>
          <p:cNvPr id="13" name="Metin kutusu 12"/>
          <p:cNvSpPr txBox="1"/>
          <p:nvPr/>
        </p:nvSpPr>
        <p:spPr>
          <a:xfrm>
            <a:off x="7012281" y="5127314"/>
            <a:ext cx="1491639" cy="646331"/>
          </a:xfrm>
          <a:prstGeom prst="rect">
            <a:avLst/>
          </a:prstGeom>
          <a:noFill/>
        </p:spPr>
        <p:txBody>
          <a:bodyPr wrap="square" rtlCol="0">
            <a:spAutoFit/>
          </a:bodyPr>
          <a:lstStyle/>
          <a:p>
            <a:pPr algn="ctr"/>
            <a:r>
              <a:rPr lang="tr-TR" dirty="0" smtClean="0"/>
              <a:t>TOPLUMSAL KATKI</a:t>
            </a:r>
            <a:endParaRPr lang="tr-TR" dirty="0"/>
          </a:p>
        </p:txBody>
      </p:sp>
    </p:spTree>
    <p:extLst>
      <p:ext uri="{BB962C8B-B14F-4D97-AF65-F5344CB8AC3E}">
        <p14:creationId xmlns:p14="http://schemas.microsoft.com/office/powerpoint/2010/main" val="1053243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2400" b="1" dirty="0" smtClean="0">
                <a:solidFill>
                  <a:schemeClr val="accent5">
                    <a:lumMod val="50000"/>
                  </a:schemeClr>
                </a:solidFill>
              </a:rPr>
              <a:t>2020 yılında </a:t>
            </a:r>
            <a:r>
              <a:rPr lang="tr-TR" sz="2400" b="1" dirty="0" err="1" smtClean="0">
                <a:solidFill>
                  <a:schemeClr val="accent5">
                    <a:lumMod val="50000"/>
                  </a:schemeClr>
                </a:solidFill>
              </a:rPr>
              <a:t>KAP’a</a:t>
            </a:r>
            <a:r>
              <a:rPr lang="tr-TR" sz="2400" b="1" dirty="0" smtClean="0">
                <a:solidFill>
                  <a:schemeClr val="accent5">
                    <a:lumMod val="50000"/>
                  </a:schemeClr>
                </a:solidFill>
              </a:rPr>
              <a:t> Dahil Edilen 11 Kurum Arasından </a:t>
            </a:r>
            <a:br>
              <a:rPr lang="tr-TR" sz="2400" b="1" dirty="0" smtClean="0">
                <a:solidFill>
                  <a:schemeClr val="accent5">
                    <a:lumMod val="50000"/>
                  </a:schemeClr>
                </a:solidFill>
              </a:rPr>
            </a:br>
            <a:r>
              <a:rPr lang="tr-TR" sz="2400" b="1" dirty="0" smtClean="0">
                <a:solidFill>
                  <a:schemeClr val="accent5">
                    <a:lumMod val="50000"/>
                  </a:schemeClr>
                </a:solidFill>
              </a:rPr>
              <a:t>Kurumsal Akreditasyon Belgesini Alan  İlk 10 Üniversite</a:t>
            </a:r>
            <a:endParaRPr lang="tr-TR" sz="2400" b="1" dirty="0">
              <a:solidFill>
                <a:schemeClr val="accent5">
                  <a:lumMod val="50000"/>
                </a:schemeClr>
              </a:solidFill>
            </a:endParaRPr>
          </a:p>
        </p:txBody>
      </p:sp>
      <p:sp>
        <p:nvSpPr>
          <p:cNvPr id="3" name="İçerik Yer Tutucusu 2"/>
          <p:cNvSpPr>
            <a:spLocks noGrp="1"/>
          </p:cNvSpPr>
          <p:nvPr>
            <p:ph idx="1"/>
          </p:nvPr>
        </p:nvSpPr>
        <p:spPr>
          <a:xfrm>
            <a:off x="746760" y="2041479"/>
            <a:ext cx="10515600" cy="4137252"/>
          </a:xfrm>
        </p:spPr>
        <p:txBody>
          <a:bodyPr>
            <a:normAutofit lnSpcReduction="10000"/>
          </a:bodyPr>
          <a:lstStyle/>
          <a:p>
            <a:r>
              <a:rPr lang="tr-TR" sz="2000" dirty="0" smtClean="0"/>
              <a:t>Ege Üniversitesi</a:t>
            </a:r>
          </a:p>
          <a:p>
            <a:r>
              <a:rPr lang="tr-TR" sz="2000" dirty="0" smtClean="0"/>
              <a:t>Bilkent Üniversitesi</a:t>
            </a:r>
          </a:p>
          <a:p>
            <a:r>
              <a:rPr lang="tr-TR" sz="2000" dirty="0" smtClean="0"/>
              <a:t>Koç Üniversitesi</a:t>
            </a:r>
          </a:p>
          <a:p>
            <a:r>
              <a:rPr lang="tr-TR" sz="2000" dirty="0"/>
              <a:t>TED </a:t>
            </a:r>
            <a:r>
              <a:rPr lang="tr-TR" sz="2000" dirty="0" smtClean="0"/>
              <a:t>Üniversitesi</a:t>
            </a:r>
          </a:p>
          <a:p>
            <a:r>
              <a:rPr lang="tr-TR" sz="2000" dirty="0" smtClean="0"/>
              <a:t>İstanbul Teknik Üniversitesi</a:t>
            </a:r>
          </a:p>
          <a:p>
            <a:r>
              <a:rPr lang="tr-TR" sz="2000" dirty="0" smtClean="0"/>
              <a:t>Erciyes Üniversitesi</a:t>
            </a:r>
          </a:p>
          <a:p>
            <a:r>
              <a:rPr lang="tr-TR" sz="2000" dirty="0" smtClean="0"/>
              <a:t>Ondokuzmayıs Üniversitesi (Koşullu Akreditasyon)</a:t>
            </a:r>
          </a:p>
          <a:p>
            <a:r>
              <a:rPr lang="tr-TR" sz="2000" dirty="0" smtClean="0"/>
              <a:t>Akdeniz Üniversitesi (</a:t>
            </a:r>
            <a:r>
              <a:rPr lang="tr-TR" sz="2000" dirty="0"/>
              <a:t>Koşullu </a:t>
            </a:r>
            <a:r>
              <a:rPr lang="tr-TR" sz="2000" dirty="0" smtClean="0"/>
              <a:t>Akreditasyon)</a:t>
            </a:r>
          </a:p>
          <a:p>
            <a:r>
              <a:rPr lang="tr-TR" sz="2000" dirty="0" smtClean="0"/>
              <a:t>Atatürk </a:t>
            </a:r>
            <a:r>
              <a:rPr lang="tr-TR" sz="2000" dirty="0"/>
              <a:t>Üniversitesi (Koşullu Akreditasyon</a:t>
            </a:r>
            <a:r>
              <a:rPr lang="tr-TR" sz="2000" dirty="0" smtClean="0"/>
              <a:t>)</a:t>
            </a:r>
          </a:p>
          <a:p>
            <a:r>
              <a:rPr lang="tr-TR" sz="2000" dirty="0" smtClean="0"/>
              <a:t>Gaziantep Üniversitesi (</a:t>
            </a:r>
            <a:r>
              <a:rPr lang="tr-TR" sz="2000" dirty="0"/>
              <a:t>Koşullu Akreditasyon)</a:t>
            </a:r>
          </a:p>
          <a:p>
            <a:endParaRPr lang="tr-TR" sz="2000" dirty="0"/>
          </a:p>
          <a:p>
            <a:endParaRPr lang="tr-TR" sz="2000" dirty="0"/>
          </a:p>
        </p:txBody>
      </p:sp>
      <p:pic>
        <p:nvPicPr>
          <p:cNvPr id="4" name="Picture 1" descr="Bahçeşehir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0843" y="6496050"/>
            <a:ext cx="10096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1849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32475"/>
            <a:ext cx="10515600" cy="1928114"/>
          </a:xfrm>
        </p:spPr>
        <p:txBody>
          <a:bodyPr>
            <a:normAutofit fontScale="90000"/>
          </a:bodyPr>
          <a:lstStyle/>
          <a:p>
            <a:r>
              <a:rPr lang="tr-TR" sz="4000" b="1" dirty="0" smtClean="0">
                <a:solidFill>
                  <a:schemeClr val="accent1">
                    <a:lumMod val="50000"/>
                  </a:schemeClr>
                </a:solidFill>
              </a:rPr>
              <a:t/>
            </a:r>
            <a:br>
              <a:rPr lang="tr-TR" sz="4000" b="1" dirty="0" smtClean="0">
                <a:solidFill>
                  <a:schemeClr val="accent1">
                    <a:lumMod val="50000"/>
                  </a:schemeClr>
                </a:solidFill>
              </a:rPr>
            </a:br>
            <a:r>
              <a:rPr lang="tr-TR" sz="3600" b="1" dirty="0" smtClean="0">
                <a:solidFill>
                  <a:schemeClr val="accent5">
                    <a:lumMod val="50000"/>
                  </a:schemeClr>
                </a:solidFill>
              </a:rPr>
              <a:t>2021 </a:t>
            </a:r>
            <a:r>
              <a:rPr lang="tr-TR" sz="3600" b="1" dirty="0">
                <a:solidFill>
                  <a:schemeClr val="accent5">
                    <a:lumMod val="50000"/>
                  </a:schemeClr>
                </a:solidFill>
              </a:rPr>
              <a:t>Yılı Kurumsal Akreditasyon Programı Kapsamına Alınan </a:t>
            </a:r>
            <a:r>
              <a:rPr lang="tr-TR" sz="3600" b="1" dirty="0" smtClean="0">
                <a:solidFill>
                  <a:schemeClr val="accent5">
                    <a:lumMod val="50000"/>
                  </a:schemeClr>
                </a:solidFill>
              </a:rPr>
              <a:t>12 Yükseköğretim Kurumu:</a:t>
            </a:r>
            <a:r>
              <a:rPr lang="tr-TR" dirty="0">
                <a:solidFill>
                  <a:schemeClr val="accent5">
                    <a:lumMod val="50000"/>
                  </a:schemeClr>
                </a:solidFill>
              </a:rPr>
              <a:t/>
            </a:r>
            <a:br>
              <a:rPr lang="tr-TR" dirty="0">
                <a:solidFill>
                  <a:schemeClr val="accent5">
                    <a:lumMod val="50000"/>
                  </a:schemeClr>
                </a:solidFill>
              </a:rPr>
            </a:br>
            <a:endParaRPr lang="tr-TR" dirty="0">
              <a:solidFill>
                <a:schemeClr val="accent5">
                  <a:lumMod val="50000"/>
                </a:schemeClr>
              </a:solidFill>
            </a:endParaRPr>
          </a:p>
        </p:txBody>
      </p:sp>
      <p:sp>
        <p:nvSpPr>
          <p:cNvPr id="3" name="İçerik Yer Tutucusu 2"/>
          <p:cNvSpPr>
            <a:spLocks noGrp="1"/>
          </p:cNvSpPr>
          <p:nvPr>
            <p:ph idx="1"/>
          </p:nvPr>
        </p:nvSpPr>
        <p:spPr/>
        <p:txBody>
          <a:bodyPr>
            <a:normAutofit fontScale="85000" lnSpcReduction="20000"/>
          </a:bodyPr>
          <a:lstStyle/>
          <a:p>
            <a:r>
              <a:rPr lang="tr-TR" dirty="0" smtClean="0"/>
              <a:t>Atılım </a:t>
            </a:r>
            <a:r>
              <a:rPr lang="tr-TR" dirty="0"/>
              <a:t>Üniversitesi</a:t>
            </a:r>
          </a:p>
          <a:p>
            <a:r>
              <a:rPr lang="tr-TR" dirty="0"/>
              <a:t>Başkent Üniversitesi</a:t>
            </a:r>
          </a:p>
          <a:p>
            <a:r>
              <a:rPr lang="tr-TR" dirty="0"/>
              <a:t>Çanakkale </a:t>
            </a:r>
            <a:r>
              <a:rPr lang="tr-TR" dirty="0" smtClean="0"/>
              <a:t>On Sekiz </a:t>
            </a:r>
            <a:r>
              <a:rPr lang="tr-TR" dirty="0"/>
              <a:t>Mart Üniversitesi</a:t>
            </a:r>
          </a:p>
          <a:p>
            <a:r>
              <a:rPr lang="tr-TR" dirty="0"/>
              <a:t>Dokuz Eylül Üniversitesi</a:t>
            </a:r>
          </a:p>
          <a:p>
            <a:r>
              <a:rPr lang="tr-TR" dirty="0"/>
              <a:t>İnönü Üniversitesi</a:t>
            </a:r>
          </a:p>
          <a:p>
            <a:r>
              <a:rPr lang="tr-TR" dirty="0"/>
              <a:t>İstanbul Aydın Üniversitesi</a:t>
            </a:r>
          </a:p>
          <a:p>
            <a:r>
              <a:rPr lang="tr-TR" dirty="0"/>
              <a:t>Karadeniz Teknik Üniversitesi</a:t>
            </a:r>
          </a:p>
          <a:p>
            <a:r>
              <a:rPr lang="tr-TR" dirty="0"/>
              <a:t>Kırşehir Ahi Evran Üniversitesi</a:t>
            </a:r>
          </a:p>
          <a:p>
            <a:r>
              <a:rPr lang="tr-TR" dirty="0"/>
              <a:t>Recep Tayyip Erdoğan Üniversitesi</a:t>
            </a:r>
          </a:p>
          <a:p>
            <a:r>
              <a:rPr lang="tr-TR" dirty="0"/>
              <a:t>Sakarya Üniversitesi</a:t>
            </a:r>
          </a:p>
          <a:p>
            <a:r>
              <a:rPr lang="tr-TR" dirty="0"/>
              <a:t>Selçuk Üniversitesi</a:t>
            </a:r>
          </a:p>
          <a:p>
            <a:r>
              <a:rPr lang="tr-TR" dirty="0"/>
              <a:t>Yıldız Teknik Üniversitesi</a:t>
            </a:r>
          </a:p>
          <a:p>
            <a:endParaRPr lang="tr-TR" dirty="0"/>
          </a:p>
        </p:txBody>
      </p:sp>
      <p:pic>
        <p:nvPicPr>
          <p:cNvPr id="4" name="Picture 1" descr="Bahçeşehir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0843" y="6387030"/>
            <a:ext cx="10096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24872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5">
                    <a:lumMod val="50000"/>
                  </a:schemeClr>
                </a:solidFill>
              </a:rPr>
              <a:t>Yönetmelikte Değişiklik</a:t>
            </a:r>
            <a:endParaRPr lang="tr-TR" b="1" dirty="0">
              <a:solidFill>
                <a:schemeClr val="accent5">
                  <a:lumMod val="50000"/>
                </a:schemeClr>
              </a:solidFill>
            </a:endParaRPr>
          </a:p>
        </p:txBody>
      </p:sp>
      <p:sp>
        <p:nvSpPr>
          <p:cNvPr id="3" name="İçerik Yer Tutucusu 2"/>
          <p:cNvSpPr>
            <a:spLocks noGrp="1"/>
          </p:cNvSpPr>
          <p:nvPr>
            <p:ph idx="1"/>
          </p:nvPr>
        </p:nvSpPr>
        <p:spPr>
          <a:xfrm>
            <a:off x="677334" y="1554481"/>
            <a:ext cx="8596668" cy="4428308"/>
          </a:xfrm>
        </p:spPr>
        <p:txBody>
          <a:bodyPr>
            <a:normAutofit/>
          </a:bodyPr>
          <a:lstStyle/>
          <a:p>
            <a:r>
              <a:rPr lang="tr-TR" sz="2000" dirty="0"/>
              <a:t>“Yükseköğretim Kalite Güvencesi ve Yükseköğretim Kalite Kurulu </a:t>
            </a:r>
            <a:r>
              <a:rPr lang="tr-TR" sz="2000" dirty="0" smtClean="0"/>
              <a:t>Yönetmeliği’’ 11 </a:t>
            </a:r>
            <a:r>
              <a:rPr lang="tr-TR" sz="2000" dirty="0"/>
              <a:t>Kasım 2021 </a:t>
            </a:r>
            <a:r>
              <a:rPr lang="tr-TR" sz="2000" dirty="0" smtClean="0"/>
              <a:t>tarihinde YÖKAK tarafından güncellendi.</a:t>
            </a:r>
          </a:p>
          <a:p>
            <a:pPr marL="0" indent="0">
              <a:buNone/>
            </a:pPr>
            <a:endParaRPr lang="tr-TR" sz="2000" dirty="0" smtClean="0"/>
          </a:p>
          <a:p>
            <a:r>
              <a:rPr lang="tr-TR" sz="2000" dirty="0" err="1" smtClean="0"/>
              <a:t>KAP’a</a:t>
            </a:r>
            <a:r>
              <a:rPr lang="tr-TR" sz="2000" dirty="0" smtClean="0"/>
              <a:t> </a:t>
            </a:r>
            <a:r>
              <a:rPr lang="tr-TR" sz="2000" dirty="0"/>
              <a:t>ilişkin verilen “5 yıl süreyle tam akreditasyon” ve “2 yıl süreyle koşullu akreditasyon” kararları, </a:t>
            </a:r>
            <a:r>
              <a:rPr lang="tr-TR" sz="2000" dirty="0">
                <a:solidFill>
                  <a:schemeClr val="accent1"/>
                </a:solidFill>
              </a:rPr>
              <a:t>Yükseköğretim Kurumları Sınavı (YKS) Yükseköğretim Programları ve Kontenjanları </a:t>
            </a:r>
            <a:r>
              <a:rPr lang="tr-TR" sz="2000" dirty="0" smtClean="0">
                <a:solidFill>
                  <a:schemeClr val="accent1"/>
                </a:solidFill>
              </a:rPr>
              <a:t>Kılavuzu’nda </a:t>
            </a:r>
            <a:r>
              <a:rPr lang="tr-TR" sz="2000" dirty="0"/>
              <a:t>yayımlanmak üzere Yükseköğretim Kuruluna (YÖK) gönderilecek</a:t>
            </a:r>
            <a:r>
              <a:rPr lang="tr-TR" sz="2000" dirty="0" smtClean="0"/>
              <a:t>.</a:t>
            </a:r>
          </a:p>
          <a:p>
            <a:pPr marL="0" indent="0">
              <a:buNone/>
            </a:pPr>
            <a:endParaRPr lang="tr-TR" sz="2000" dirty="0" smtClean="0"/>
          </a:p>
        </p:txBody>
      </p:sp>
      <p:pic>
        <p:nvPicPr>
          <p:cNvPr id="4" name="Picture 1" descr="Bahçeşehir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0843" y="6376580"/>
            <a:ext cx="10096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9626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3052</TotalTime>
  <Words>2033</Words>
  <Application>Microsoft Office PowerPoint</Application>
  <PresentationFormat>Geniş ekran</PresentationFormat>
  <Paragraphs>417</Paragraphs>
  <Slides>36</Slides>
  <Notes>5</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36</vt:i4>
      </vt:variant>
    </vt:vector>
  </HeadingPairs>
  <TitlesOfParts>
    <vt:vector size="44" baseType="lpstr">
      <vt:lpstr>Arial</vt:lpstr>
      <vt:lpstr>Calibri</vt:lpstr>
      <vt:lpstr>Nunito</vt:lpstr>
      <vt:lpstr>Times New Roman</vt:lpstr>
      <vt:lpstr>Trebuchet MS</vt:lpstr>
      <vt:lpstr>Wingdings</vt:lpstr>
      <vt:lpstr>Wingdings 3</vt:lpstr>
      <vt:lpstr>Yüzeyler</vt:lpstr>
      <vt:lpstr>  AKADEMİK BİRİMLERLE KALİTE TOPLANTILARI</vt:lpstr>
      <vt:lpstr>Amaçlarımız; </vt:lpstr>
      <vt:lpstr>BAU Kalite Komisyonu</vt:lpstr>
      <vt:lpstr>BAU Kalite Yürütme Kurulu</vt:lpstr>
      <vt:lpstr>Birim Kalite Elçileri</vt:lpstr>
      <vt:lpstr>Kurumsal Akreditasyon Programı</vt:lpstr>
      <vt:lpstr>2020 yılında KAP’a Dahil Edilen 11 Kurum Arasından  Kurumsal Akreditasyon Belgesini Alan  İlk 10 Üniversite</vt:lpstr>
      <vt:lpstr> 2021 Yılı Kurumsal Akreditasyon Programı Kapsamına Alınan 12 Yükseköğretim Kurumu: </vt:lpstr>
      <vt:lpstr>Yönetmelikte Değişiklik</vt:lpstr>
      <vt:lpstr>YÖKAK Dış Değerlendirme Ölçütleri </vt:lpstr>
      <vt:lpstr>Dış Değerlendirme Sonucunda Hangi Kararlar Alınabilir?</vt:lpstr>
      <vt:lpstr>Biz Hangi Aşamadayız? </vt:lpstr>
      <vt:lpstr>PUKÖ  Yükseköğretim Kalite Kurulu, yayımlamış olduğu yönetmelik ve kılavuzlarda,  kalite güvencesi sistemine etkinlik kazandırılması için 4 aşamalı PUKÖ döngüsünün kurum genelinde uygulanmasını önermektedir. </vt:lpstr>
      <vt:lpstr>YÖKAK Dereceli Değerlendirme Anahtarıyla Alt Ölçütlerin Olgunluk Düzeyinin Değerlendirilmesi</vt:lpstr>
      <vt:lpstr>Kurumsal İç Değerlendirme Raporu (KİDR)</vt:lpstr>
      <vt:lpstr>PowerPoint Sunusu</vt:lpstr>
      <vt:lpstr>PowerPoint Sunusu</vt:lpstr>
      <vt:lpstr>PowerPoint Sunusu</vt:lpstr>
      <vt:lpstr>PowerPoint Sunusu</vt:lpstr>
      <vt:lpstr>PowerPoint Sunusu</vt:lpstr>
      <vt:lpstr>PowerPoint Sunusu</vt:lpstr>
      <vt:lpstr>PowerPoint Sunusu</vt:lpstr>
      <vt:lpstr>Programların tasarımı ve onayı kapsamında yapılacak temel işlemler</vt:lpstr>
      <vt:lpstr>Yeterlilikler çerçeveleri ile programların ilişkisi; </vt:lpstr>
      <vt:lpstr>Program tasarımında muhakkak şu ilkelerin dikkate alınması gerekir; </vt:lpstr>
      <vt:lpstr>Program Çıktıları </vt:lpstr>
      <vt:lpstr>Program çıktıları belirlenirken göz önünde bulundurulması gereken diğer hususlar ise şöyledir;</vt:lpstr>
      <vt:lpstr>PAYDAŞ KATILIMI </vt:lpstr>
      <vt:lpstr>İç ve dış paydaşların görüşleri alınarak belirlenmesi gereken program çıktıları; </vt:lpstr>
      <vt:lpstr>Programın ders dağılım dengesi</vt:lpstr>
      <vt:lpstr>PowerPoint Sunusu</vt:lpstr>
      <vt:lpstr>Kalite Yönetim Yazılımı</vt:lpstr>
      <vt:lpstr>PowerPoint Sunusu</vt:lpstr>
      <vt:lpstr>BAU Kalite Güvence Web Sayfası ve Geri Bildirim Adresi </vt:lpstr>
      <vt:lpstr>Akademik Birim Yöneticilerimiz; </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Seda TAS</dc:creator>
  <cp:lastModifiedBy>Seda TAS</cp:lastModifiedBy>
  <cp:revision>607</cp:revision>
  <dcterms:created xsi:type="dcterms:W3CDTF">2021-07-30T06:42:58Z</dcterms:created>
  <dcterms:modified xsi:type="dcterms:W3CDTF">2022-02-26T11:46:23Z</dcterms:modified>
</cp:coreProperties>
</file>